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sldIdLst>
    <p:sldId id="256" r:id="rId2"/>
    <p:sldId id="257" r:id="rId3"/>
    <p:sldId id="279" r:id="rId4"/>
    <p:sldId id="258" r:id="rId5"/>
    <p:sldId id="280" r:id="rId6"/>
    <p:sldId id="259" r:id="rId7"/>
    <p:sldId id="260" r:id="rId8"/>
    <p:sldId id="261" r:id="rId9"/>
    <p:sldId id="262" r:id="rId10"/>
    <p:sldId id="263" r:id="rId11"/>
    <p:sldId id="264" r:id="rId12"/>
    <p:sldId id="265" r:id="rId13"/>
    <p:sldId id="273" r:id="rId14"/>
    <p:sldId id="274" r:id="rId15"/>
    <p:sldId id="276" r:id="rId16"/>
    <p:sldId id="269" r:id="rId17"/>
    <p:sldId id="270" r:id="rId18"/>
    <p:sldId id="277" r:id="rId19"/>
    <p:sldId id="278" r:id="rId20"/>
    <p:sldId id="271" r:id="rId21"/>
    <p:sldId id="272" r:id="rId22"/>
    <p:sldId id="268" r:id="rId23"/>
    <p:sldId id="266"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236ED-FA7F-45C9-9C78-FA298A5E8F15}" v="987" dt="2021-11-30T15:41:40.210"/>
    <p1510:client id="{138E2C70-0D57-4055-BAD1-E25BE2FF9344}" v="391" dt="2022-11-29T17:29:34.140"/>
    <p1510:client id="{311A0BDA-9E29-498E-B69C-03E69FC1E921}" v="31" dt="2022-11-28T16:21:16.400"/>
    <p1510:client id="{3F9C3DF5-6308-4067-B32D-0F0647C13553}" v="68" dt="2021-11-09T14:38:07.009"/>
    <p1510:client id="{5357C462-D621-423E-940D-7A058BBBD692}" v="7" dt="2021-11-30T05:11:27.975"/>
    <p1510:client id="{617180DF-434D-4068-B049-EA4DA15A3E97}" v="243" dt="2022-11-28T20:04:04.404"/>
    <p1510:client id="{666D7247-74B0-487B-8E71-FB90BA759DF4}" v="35" dt="2021-11-07T15:16:04.989"/>
    <p1510:client id="{708C46F1-B3EE-45A0-BF1F-6196A3D568AF}" v="377" dt="2022-11-29T10:08:43.478"/>
    <p1510:client id="{7211CF83-8A3C-4FF2-9853-17798E0E0FA4}" v="64" dt="2021-11-30T09:19:53.697"/>
    <p1510:client id="{79E138FD-0CCB-4ACD-889C-53A2350401E7}" v="609" dt="2021-11-30T08:45:15.792"/>
    <p1510:client id="{8AE6B744-4E7D-456B-86A0-21976BA82F64}" v="431" dt="2022-11-27T13:03:26.423"/>
    <p1510:client id="{9A359C63-0B2B-4FBF-838E-46CD8E5496C6}" v="151" dt="2021-11-30T09:04:12.865"/>
    <p1510:client id="{9F1B38D2-DF31-414E-835B-77A764F3745D}" v="421" dt="2022-11-28T09:05:05.293"/>
    <p1510:client id="{9FEBE754-7D4F-4071-8E14-61D8BB87669F}" v="280" dt="2021-11-09T15:09:18.812"/>
    <p1510:client id="{B53E53FD-FC3A-4F5C-9C95-D719810CB4F8}" v="824" dt="2021-11-30T06:32:42.400"/>
    <p1510:client id="{D8FA54C0-47D1-425F-AD18-041F537B2C9B}" v="963" dt="2022-11-28T06:38:43.036"/>
    <p1510:client id="{FF4D6B5E-3FC3-45C6-A919-7B69A7DCE4DD}" v="499" dt="2022-11-30T08:27:59.9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11/30/2022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Subhankar Das/9609142622</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45617298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a:p>
        </p:txBody>
      </p:sp>
      <p:sp>
        <p:nvSpPr>
          <p:cNvPr id="5" name="Footer Placeholder 4"/>
          <p:cNvSpPr>
            <a:spLocks noGrp="1"/>
          </p:cNvSpPr>
          <p:nvPr>
            <p:ph type="ftr" sz="quarter" idx="11"/>
          </p:nvPr>
        </p:nvSpPr>
        <p:spPr/>
        <p:txBody>
          <a:bodyPr/>
          <a:lstStyle/>
          <a:p>
            <a:r>
              <a:rPr lang="en-US"/>
              <a:t>Subhankar Das/9609142622</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9774962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11/30/2022</a:t>
            </a:fld>
            <a:endParaRPr lang="en-US"/>
          </a:p>
        </p:txBody>
      </p:sp>
      <p:sp>
        <p:nvSpPr>
          <p:cNvPr id="5" name="Footer Placeholder 4"/>
          <p:cNvSpPr>
            <a:spLocks noGrp="1"/>
          </p:cNvSpPr>
          <p:nvPr>
            <p:ph type="ftr" sz="quarter" idx="11"/>
          </p:nvPr>
        </p:nvSpPr>
        <p:spPr>
          <a:xfrm>
            <a:off x="774923" y="5951811"/>
            <a:ext cx="7896279" cy="365125"/>
          </a:xfrm>
        </p:spPr>
        <p:txBody>
          <a:bodyPr/>
          <a:lstStyle/>
          <a:p>
            <a:r>
              <a:rPr lang="en-US"/>
              <a:t>Subhankar Das/9609142622</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54623219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a:p>
        </p:txBody>
      </p:sp>
      <p:sp>
        <p:nvSpPr>
          <p:cNvPr id="5" name="Footer Placeholder 4"/>
          <p:cNvSpPr>
            <a:spLocks noGrp="1"/>
          </p:cNvSpPr>
          <p:nvPr>
            <p:ph type="ftr" sz="quarter" idx="11"/>
          </p:nvPr>
        </p:nvSpPr>
        <p:spPr/>
        <p:txBody>
          <a:bodyPr/>
          <a:lstStyle/>
          <a:p>
            <a:r>
              <a:rPr lang="en-US"/>
              <a:t>Subhankar Das/9609142622</a:t>
            </a:r>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7678030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11/30/2022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Subhankar Das/9609142622</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45364307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11/30/2022</a:t>
            </a:fld>
            <a:endParaRPr lang="en-US"/>
          </a:p>
        </p:txBody>
      </p:sp>
      <p:sp>
        <p:nvSpPr>
          <p:cNvPr id="6" name="Footer Placeholder 5"/>
          <p:cNvSpPr>
            <a:spLocks noGrp="1"/>
          </p:cNvSpPr>
          <p:nvPr>
            <p:ph type="ftr" sz="quarter" idx="11"/>
          </p:nvPr>
        </p:nvSpPr>
        <p:spPr/>
        <p:txBody>
          <a:bodyPr/>
          <a:lstStyle/>
          <a:p>
            <a:r>
              <a:rPr lang="en-US"/>
              <a:t>Subhankar Das/9609142622</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146379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11/30/2022</a:t>
            </a:fld>
            <a:endParaRPr lang="en-US"/>
          </a:p>
        </p:txBody>
      </p:sp>
      <p:sp>
        <p:nvSpPr>
          <p:cNvPr id="8" name="Footer Placeholder 7"/>
          <p:cNvSpPr>
            <a:spLocks noGrp="1"/>
          </p:cNvSpPr>
          <p:nvPr>
            <p:ph type="ftr" sz="quarter" idx="11"/>
          </p:nvPr>
        </p:nvSpPr>
        <p:spPr/>
        <p:txBody>
          <a:bodyPr/>
          <a:lstStyle/>
          <a:p>
            <a:r>
              <a:rPr lang="en-US"/>
              <a:t>Subhankar Das/9609142622</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566675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11/30/2022</a:t>
            </a:fld>
            <a:endParaRPr lang="en-US"/>
          </a:p>
        </p:txBody>
      </p:sp>
      <p:sp>
        <p:nvSpPr>
          <p:cNvPr id="4" name="Footer Placeholder 3"/>
          <p:cNvSpPr>
            <a:spLocks noGrp="1"/>
          </p:cNvSpPr>
          <p:nvPr>
            <p:ph type="ftr" sz="quarter" idx="11"/>
          </p:nvPr>
        </p:nvSpPr>
        <p:spPr/>
        <p:txBody>
          <a:bodyPr/>
          <a:lstStyle/>
          <a:p>
            <a:r>
              <a:rPr lang="en-US"/>
              <a:t>Subhankar Das/9609142622</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8919908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11/30/2022</a:t>
            </a:fld>
            <a:endParaRPr lang="en-US"/>
          </a:p>
        </p:txBody>
      </p:sp>
      <p:sp>
        <p:nvSpPr>
          <p:cNvPr id="3" name="Footer Placeholder 2"/>
          <p:cNvSpPr>
            <a:spLocks noGrp="1"/>
          </p:cNvSpPr>
          <p:nvPr>
            <p:ph type="ftr" sz="quarter" idx="11"/>
          </p:nvPr>
        </p:nvSpPr>
        <p:spPr/>
        <p:txBody>
          <a:bodyPr/>
          <a:lstStyle/>
          <a:p>
            <a:r>
              <a:rPr lang="en-US"/>
              <a:t>Subhankar Das/9609142622</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6977802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11/30/2022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Subhankar Das/9609142622</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1031940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11/30/2022</a:t>
            </a:fld>
            <a:endParaRPr lang="en-US"/>
          </a:p>
        </p:txBody>
      </p:sp>
      <p:sp>
        <p:nvSpPr>
          <p:cNvPr id="6" name="Footer Placeholder 5"/>
          <p:cNvSpPr>
            <a:spLocks noGrp="1"/>
          </p:cNvSpPr>
          <p:nvPr>
            <p:ph type="ftr" sz="quarter" idx="11"/>
          </p:nvPr>
        </p:nvSpPr>
        <p:spPr/>
        <p:txBody>
          <a:bodyPr/>
          <a:lstStyle/>
          <a:p>
            <a:r>
              <a:rPr lang="en-US"/>
              <a:t>Subhankar Das/9609142622</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2738949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a:t>
            </a:r>
          </a:p>
          <a:p>
            <a:pPr lvl="7"/>
            <a:r>
              <a:rPr lang="en-US"/>
              <a:t>Eight</a:t>
            </a:r>
          </a:p>
          <a:p>
            <a:pPr lvl="8"/>
            <a:r>
              <a:rPr lang="en-US"/>
              <a:t>nine</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11/30/2022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Subhankar Das/9609142622</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8071941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90F96A9-2536-4DB9-9790-E02B765E8F3F}"/>
              </a:ext>
            </a:extLst>
          </p:cNvPr>
          <p:cNvSpPr>
            <a:spLocks noGrp="1"/>
          </p:cNvSpPr>
          <p:nvPr>
            <p:ph type="ctrTitle"/>
          </p:nvPr>
        </p:nvSpPr>
        <p:spPr>
          <a:xfrm>
            <a:off x="3447486" y="591038"/>
            <a:ext cx="5564222" cy="916466"/>
          </a:xfrm>
        </p:spPr>
        <p:txBody>
          <a:bodyPr vert="horz" lIns="91440" tIns="45720" rIns="91440" bIns="45720" rtlCol="0" anchor="b">
            <a:normAutofit/>
          </a:bodyPr>
          <a:lstStyle/>
          <a:p>
            <a:r>
              <a:rPr lang="en-US" sz="5300" b="1" dirty="0">
                <a:solidFill>
                  <a:schemeClr val="accent3"/>
                </a:solidFill>
              </a:rPr>
              <a:t>Blockchain</a:t>
            </a:r>
            <a:endParaRPr lang="en-US" sz="4800" b="1" dirty="0">
              <a:solidFill>
                <a:schemeClr val="accent3"/>
              </a:solidFill>
            </a:endParaRPr>
          </a:p>
        </p:txBody>
      </p:sp>
      <p:grpSp>
        <p:nvGrpSpPr>
          <p:cNvPr id="27" name="Group 26">
            <a:extLst>
              <a:ext uri="{FF2B5EF4-FFF2-40B4-BE49-F238E27FC236}">
                <a16:creationId xmlns:a16="http://schemas.microsoft.com/office/drawing/2014/main" id="{632810AB-1783-4EC2-BA98-A04B50D038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8" name="Rectangle 27">
              <a:extLst>
                <a:ext uri="{FF2B5EF4-FFF2-40B4-BE49-F238E27FC236}">
                  <a16:creationId xmlns:a16="http://schemas.microsoft.com/office/drawing/2014/main" id="{4F09CE43-7546-451A-9418-9977AE731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92C17367-5B48-4C71-825E-C1A8CFEC8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6EA071A-7654-4C9E-AA2E-203E15234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20E82A3-581E-43C9-9288-0A46BF076CCF}"/>
              </a:ext>
            </a:extLst>
          </p:cNvPr>
          <p:cNvSpPr txBox="1"/>
          <p:nvPr/>
        </p:nvSpPr>
        <p:spPr>
          <a:xfrm>
            <a:off x="517743" y="4306866"/>
            <a:ext cx="9504607" cy="1951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spcAft>
                <a:spcPts val="600"/>
              </a:spcAft>
            </a:pPr>
            <a:r>
              <a:rPr lang="en-US" b="1" cap="all" dirty="0">
                <a:solidFill>
                  <a:schemeClr val="bg1"/>
                </a:solidFill>
              </a:rPr>
              <a:t>ENROLLMENT NO - JK-ENR-JYN-05,</a:t>
            </a:r>
            <a:endParaRPr lang="en-US" b="1" dirty="0">
              <a:solidFill>
                <a:schemeClr val="bg1"/>
              </a:solidFill>
              <a:ea typeface="+mn-lt"/>
              <a:cs typeface="+mn-lt"/>
            </a:endParaRPr>
          </a:p>
          <a:p>
            <a:pPr>
              <a:spcBef>
                <a:spcPct val="20000"/>
              </a:spcBef>
              <a:spcAft>
                <a:spcPts val="600"/>
              </a:spcAft>
            </a:pPr>
            <a:r>
              <a:rPr lang="en-US" b="1" cap="all" dirty="0">
                <a:solidFill>
                  <a:schemeClr val="bg1"/>
                </a:solidFill>
              </a:rPr>
              <a:t>COURSE NAME – MASTER'S IN BLOCKCHAIN DEVELOPMENT,</a:t>
            </a:r>
          </a:p>
          <a:p>
            <a:pPr>
              <a:spcBef>
                <a:spcPct val="20000"/>
              </a:spcBef>
              <a:spcAft>
                <a:spcPts val="600"/>
              </a:spcAft>
            </a:pPr>
            <a:r>
              <a:rPr lang="en-US" b="1" cap="all" dirty="0">
                <a:solidFill>
                  <a:schemeClr val="bg1"/>
                </a:solidFill>
              </a:rPr>
              <a:t>Batch no – 01,</a:t>
            </a:r>
          </a:p>
          <a:p>
            <a:pPr>
              <a:spcBef>
                <a:spcPct val="20000"/>
              </a:spcBef>
              <a:spcAft>
                <a:spcPts val="600"/>
              </a:spcAft>
            </a:pPr>
            <a:r>
              <a:rPr lang="en-US" b="1" cap="all" dirty="0">
                <a:solidFill>
                  <a:schemeClr val="bg1"/>
                </a:solidFill>
              </a:rPr>
              <a:t>JETKING JAYANAGAR LEARNING CENTRE, BENGALURU.</a:t>
            </a:r>
            <a:endParaRPr lang="en-US" b="1" dirty="0">
              <a:solidFill>
                <a:schemeClr val="bg1"/>
              </a:solidFill>
              <a:ea typeface="+mn-lt"/>
              <a:cs typeface="+mn-lt"/>
            </a:endParaRPr>
          </a:p>
          <a:p>
            <a:pPr algn="l"/>
            <a:endParaRPr lang="en-US" b="1" dirty="0"/>
          </a:p>
        </p:txBody>
      </p:sp>
      <p:pic>
        <p:nvPicPr>
          <p:cNvPr id="12" name="Picture 13">
            <a:extLst>
              <a:ext uri="{FF2B5EF4-FFF2-40B4-BE49-F238E27FC236}">
                <a16:creationId xmlns:a16="http://schemas.microsoft.com/office/drawing/2014/main" id="{99BD7337-AF50-4FB3-87B3-7A9422ADC48C}"/>
              </a:ext>
            </a:extLst>
          </p:cNvPr>
          <p:cNvPicPr>
            <a:picLocks noChangeAspect="1"/>
          </p:cNvPicPr>
          <p:nvPr/>
        </p:nvPicPr>
        <p:blipFill>
          <a:blip r:embed="rId2"/>
          <a:stretch>
            <a:fillRect/>
          </a:stretch>
        </p:blipFill>
        <p:spPr>
          <a:xfrm>
            <a:off x="443163" y="1712171"/>
            <a:ext cx="11255541" cy="2420999"/>
          </a:xfrm>
          <a:prstGeom prst="rect">
            <a:avLst/>
          </a:prstGeom>
        </p:spPr>
      </p:pic>
      <p:pic>
        <p:nvPicPr>
          <p:cNvPr id="5" name="Picture 5" descr="Logo, company name&#10;&#10;Description automatically generated">
            <a:extLst>
              <a:ext uri="{FF2B5EF4-FFF2-40B4-BE49-F238E27FC236}">
                <a16:creationId xmlns:a16="http://schemas.microsoft.com/office/drawing/2014/main" id="{65EC636F-AF7F-208F-8381-AD3EEB758212}"/>
              </a:ext>
            </a:extLst>
          </p:cNvPr>
          <p:cNvPicPr>
            <a:picLocks noChangeAspect="1"/>
          </p:cNvPicPr>
          <p:nvPr/>
        </p:nvPicPr>
        <p:blipFill rotWithShape="1">
          <a:blip r:embed="rId3"/>
          <a:srcRect l="14118" t="15663" r="10196" b="21084"/>
          <a:stretch/>
        </p:blipFill>
        <p:spPr>
          <a:xfrm>
            <a:off x="9650569" y="572492"/>
            <a:ext cx="2076231" cy="1129043"/>
          </a:xfrm>
          <a:prstGeom prst="rect">
            <a:avLst/>
          </a:prstGeom>
        </p:spPr>
      </p:pic>
      <p:sp>
        <p:nvSpPr>
          <p:cNvPr id="6" name="TextBox 5">
            <a:extLst>
              <a:ext uri="{FF2B5EF4-FFF2-40B4-BE49-F238E27FC236}">
                <a16:creationId xmlns:a16="http://schemas.microsoft.com/office/drawing/2014/main" id="{303FA460-9305-90AD-262C-9F4423994A69}"/>
              </a:ext>
            </a:extLst>
          </p:cNvPr>
          <p:cNvSpPr txBox="1"/>
          <p:nvPr/>
        </p:nvSpPr>
        <p:spPr>
          <a:xfrm>
            <a:off x="441767" y="6443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dirty="0">
                <a:solidFill>
                  <a:srgbClr val="B2324B"/>
                </a:solidFill>
              </a:rPr>
              <a:t>Presentation on</a:t>
            </a:r>
            <a:endParaRPr lang="en-US" b="1" dirty="0"/>
          </a:p>
        </p:txBody>
      </p:sp>
      <p:sp>
        <p:nvSpPr>
          <p:cNvPr id="9" name="TextBox 8">
            <a:extLst>
              <a:ext uri="{FF2B5EF4-FFF2-40B4-BE49-F238E27FC236}">
                <a16:creationId xmlns:a16="http://schemas.microsoft.com/office/drawing/2014/main" id="{4CB50AE9-C77A-6C49-2453-871FB545DBD4}"/>
              </a:ext>
            </a:extLst>
          </p:cNvPr>
          <p:cNvSpPr txBox="1"/>
          <p:nvPr/>
        </p:nvSpPr>
        <p:spPr>
          <a:xfrm>
            <a:off x="3509059" y="1367742"/>
            <a:ext cx="64567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cap="all" dirty="0">
                <a:solidFill>
                  <a:srgbClr val="B2324B"/>
                </a:solidFill>
              </a:rPr>
              <a:t>BY SUBHANKAR DAS UNDER GUIDANCE OF BHEMESWARA SHASTRY JANGAM</a:t>
            </a:r>
            <a:r>
              <a:rPr lang="en-US" sz="1200" b="1" dirty="0"/>
              <a:t>​</a:t>
            </a:r>
          </a:p>
        </p:txBody>
      </p:sp>
    </p:spTree>
    <p:extLst>
      <p:ext uri="{BB962C8B-B14F-4D97-AF65-F5344CB8AC3E}">
        <p14:creationId xmlns:p14="http://schemas.microsoft.com/office/powerpoint/2010/main" val="270109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D1E010-4634-44BA-9101-A139016BCF0E}"/>
              </a:ext>
            </a:extLst>
          </p:cNvPr>
          <p:cNvSpPr txBox="1"/>
          <p:nvPr/>
        </p:nvSpPr>
        <p:spPr>
          <a:xfrm>
            <a:off x="393031" y="613610"/>
            <a:ext cx="113786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                     </a:t>
            </a:r>
            <a:r>
              <a:rPr lang="en-US" sz="4000" b="1" u="sng" dirty="0">
                <a:solidFill>
                  <a:schemeClr val="accent3"/>
                </a:solidFill>
              </a:rPr>
              <a:t>AUTHENTICATION</a:t>
            </a:r>
          </a:p>
        </p:txBody>
      </p:sp>
      <p:pic>
        <p:nvPicPr>
          <p:cNvPr id="3" name="Picture 3" descr="Diagram&#10;&#10;Description automatically generated">
            <a:extLst>
              <a:ext uri="{FF2B5EF4-FFF2-40B4-BE49-F238E27FC236}">
                <a16:creationId xmlns:a16="http://schemas.microsoft.com/office/drawing/2014/main" id="{C3665BFB-9B01-411B-A536-999DD3EC847D}"/>
              </a:ext>
            </a:extLst>
          </p:cNvPr>
          <p:cNvPicPr>
            <a:picLocks noChangeAspect="1"/>
          </p:cNvPicPr>
          <p:nvPr/>
        </p:nvPicPr>
        <p:blipFill>
          <a:blip r:embed="rId2"/>
          <a:stretch>
            <a:fillRect/>
          </a:stretch>
        </p:blipFill>
        <p:spPr>
          <a:xfrm>
            <a:off x="4683937" y="3099054"/>
            <a:ext cx="5420225" cy="295424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4214EF5F-8C73-4197-937F-7A35FC6105CC}"/>
              </a:ext>
            </a:extLst>
          </p:cNvPr>
          <p:cNvSpPr txBox="1"/>
          <p:nvPr/>
        </p:nvSpPr>
        <p:spPr>
          <a:xfrm>
            <a:off x="6417733" y="6132540"/>
            <a:ext cx="19405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Figure 04</a:t>
            </a:r>
          </a:p>
        </p:txBody>
      </p:sp>
      <p:sp>
        <p:nvSpPr>
          <p:cNvPr id="6" name="Slide Number Placeholder 5">
            <a:extLst>
              <a:ext uri="{FF2B5EF4-FFF2-40B4-BE49-F238E27FC236}">
                <a16:creationId xmlns:a16="http://schemas.microsoft.com/office/drawing/2014/main" id="{65437275-EBE4-46F5-9796-D4794A82E6BF}"/>
              </a:ext>
            </a:extLst>
          </p:cNvPr>
          <p:cNvSpPr>
            <a:spLocks noGrp="1"/>
          </p:cNvSpPr>
          <p:nvPr>
            <p:ph type="sldNum" sz="quarter" idx="12"/>
          </p:nvPr>
        </p:nvSpPr>
        <p:spPr/>
        <p:txBody>
          <a:bodyPr/>
          <a:lstStyle/>
          <a:p>
            <a:fld id="{D57F1E4F-1CFF-5643-939E-217C01CDF565}" type="slidenum">
              <a:rPr lang="en-US" dirty="0"/>
              <a:pPr/>
              <a:t>10</a:t>
            </a:fld>
            <a:endParaRPr lang="en-US"/>
          </a:p>
        </p:txBody>
      </p:sp>
      <p:sp>
        <p:nvSpPr>
          <p:cNvPr id="5" name="Footer Placeholder 4">
            <a:extLst>
              <a:ext uri="{FF2B5EF4-FFF2-40B4-BE49-F238E27FC236}">
                <a16:creationId xmlns:a16="http://schemas.microsoft.com/office/drawing/2014/main" id="{F8A1C18F-F267-4A75-A42A-AA4785EFE800}"/>
              </a:ext>
            </a:extLst>
          </p:cNvPr>
          <p:cNvSpPr>
            <a:spLocks noGrp="1"/>
          </p:cNvSpPr>
          <p:nvPr>
            <p:ph type="ftr" sz="quarter" idx="11"/>
          </p:nvPr>
        </p:nvSpPr>
        <p:spPr>
          <a:xfrm>
            <a:off x="393302" y="6494606"/>
            <a:ext cx="6917210" cy="365125"/>
          </a:xfrm>
        </p:spPr>
        <p:txBody>
          <a:bodyPr/>
          <a:lstStyle/>
          <a:p>
            <a:r>
              <a:rPr lang="en-US"/>
              <a:t>Subhankar Das/9609142622</a:t>
            </a:r>
          </a:p>
        </p:txBody>
      </p:sp>
      <p:sp>
        <p:nvSpPr>
          <p:cNvPr id="7" name="TextBox 6">
            <a:extLst>
              <a:ext uri="{FF2B5EF4-FFF2-40B4-BE49-F238E27FC236}">
                <a16:creationId xmlns:a16="http://schemas.microsoft.com/office/drawing/2014/main" id="{A47D858E-AC34-C663-7739-CEA1C73C0FCE}"/>
              </a:ext>
            </a:extLst>
          </p:cNvPr>
          <p:cNvSpPr txBox="1"/>
          <p:nvPr/>
        </p:nvSpPr>
        <p:spPr>
          <a:xfrm>
            <a:off x="596900" y="2078567"/>
            <a:ext cx="111251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000" dirty="0">
                <a:cs typeface="Segoe UI"/>
              </a:rPr>
              <a:t>When the two parties exchange messages, it is important to establish a trust between the sender and the receiver. Especially, the </a:t>
            </a:r>
            <a:r>
              <a:rPr lang="en-US" sz="2000" b="1" dirty="0">
                <a:cs typeface="Segoe UI"/>
              </a:rPr>
              <a:t>receiver must trust the source of message.</a:t>
            </a:r>
            <a:r>
              <a:rPr lang="en-US" sz="2000" dirty="0">
                <a:cs typeface="Segoe UI"/>
              </a:rPr>
              <a:t> ​</a:t>
            </a:r>
            <a:endParaRPr lang="en-US" sz="2000" dirty="0"/>
          </a:p>
          <a:p>
            <a:pPr marL="285750" indent="-285750">
              <a:buFont typeface="Wingdings"/>
              <a:buChar char="q"/>
            </a:pPr>
            <a:endParaRPr lang="en-US" sz="2000" dirty="0">
              <a:cs typeface="Segoe UI"/>
            </a:endParaRPr>
          </a:p>
        </p:txBody>
      </p:sp>
    </p:spTree>
    <p:extLst>
      <p:ext uri="{BB962C8B-B14F-4D97-AF65-F5344CB8AC3E}">
        <p14:creationId xmlns:p14="http://schemas.microsoft.com/office/powerpoint/2010/main" val="207203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BDF61-8DE3-4157-9EA7-2E511DCA2AA0}"/>
              </a:ext>
            </a:extLst>
          </p:cNvPr>
          <p:cNvSpPr txBox="1"/>
          <p:nvPr/>
        </p:nvSpPr>
        <p:spPr>
          <a:xfrm>
            <a:off x="410420" y="2726370"/>
            <a:ext cx="1165826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ea typeface="+mn-lt"/>
                <a:cs typeface="+mn-lt"/>
              </a:rPr>
              <a:t>For your knowledge − The most popular PKI algorithms are </a:t>
            </a:r>
            <a:r>
              <a:rPr lang="en-US" sz="2000" b="1" dirty="0">
                <a:ea typeface="+mn-lt"/>
                <a:cs typeface="+mn-lt"/>
              </a:rPr>
              <a:t>RSA(Rivest–Shamir–Adleman)</a:t>
            </a:r>
            <a:r>
              <a:rPr lang="en-US" sz="2000" dirty="0">
                <a:ea typeface="+mn-lt"/>
                <a:cs typeface="+mn-lt"/>
              </a:rPr>
              <a:t> and </a:t>
            </a:r>
            <a:r>
              <a:rPr lang="en-US" sz="2000" b="1" dirty="0">
                <a:ea typeface="+mn-lt"/>
                <a:cs typeface="+mn-lt"/>
              </a:rPr>
              <a:t>ECDSA(Elliptic Curve Digital Signature Algorithm)</a:t>
            </a:r>
            <a:r>
              <a:rPr lang="en-US" sz="2000" dirty="0">
                <a:ea typeface="+mn-lt"/>
                <a:cs typeface="+mn-lt"/>
              </a:rPr>
              <a:t>.</a:t>
            </a:r>
            <a:endParaRPr lang="en-US" sz="2000" dirty="0">
              <a:highlight>
                <a:srgbClr val="FFFF00"/>
              </a:highlight>
            </a:endParaRPr>
          </a:p>
          <a:p>
            <a:pPr marL="342900" indent="-342900">
              <a:buFont typeface="Wingdings"/>
              <a:buChar char="q"/>
            </a:pPr>
            <a:endParaRPr lang="en-US" sz="2000" dirty="0"/>
          </a:p>
        </p:txBody>
      </p:sp>
      <p:pic>
        <p:nvPicPr>
          <p:cNvPr id="3" name="Picture 3" descr="Diagram&#10;&#10;Description automatically generated">
            <a:extLst>
              <a:ext uri="{FF2B5EF4-FFF2-40B4-BE49-F238E27FC236}">
                <a16:creationId xmlns:a16="http://schemas.microsoft.com/office/drawing/2014/main" id="{CFA6CDBA-0572-41F6-8895-BAB031DC1735}"/>
              </a:ext>
            </a:extLst>
          </p:cNvPr>
          <p:cNvPicPr>
            <a:picLocks noChangeAspect="1"/>
          </p:cNvPicPr>
          <p:nvPr/>
        </p:nvPicPr>
        <p:blipFill>
          <a:blip r:embed="rId2"/>
          <a:stretch>
            <a:fillRect/>
          </a:stretch>
        </p:blipFill>
        <p:spPr>
          <a:xfrm>
            <a:off x="3212957" y="3568451"/>
            <a:ext cx="4761831" cy="2644263"/>
          </a:xfrm>
          <a:prstGeom prst="rect">
            <a:avLst/>
          </a:prstGeom>
        </p:spPr>
      </p:pic>
      <p:sp>
        <p:nvSpPr>
          <p:cNvPr id="4" name="TextBox 3">
            <a:extLst>
              <a:ext uri="{FF2B5EF4-FFF2-40B4-BE49-F238E27FC236}">
                <a16:creationId xmlns:a16="http://schemas.microsoft.com/office/drawing/2014/main" id="{C81F99EF-7D20-4A9E-A47E-D80810E5F33D}"/>
              </a:ext>
            </a:extLst>
          </p:cNvPr>
          <p:cNvSpPr txBox="1"/>
          <p:nvPr/>
        </p:nvSpPr>
        <p:spPr>
          <a:xfrm>
            <a:off x="4592662" y="6089881"/>
            <a:ext cx="25313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Figure 05</a:t>
            </a:r>
          </a:p>
        </p:txBody>
      </p:sp>
      <p:sp>
        <p:nvSpPr>
          <p:cNvPr id="6" name="Slide Number Placeholder 5">
            <a:extLst>
              <a:ext uri="{FF2B5EF4-FFF2-40B4-BE49-F238E27FC236}">
                <a16:creationId xmlns:a16="http://schemas.microsoft.com/office/drawing/2014/main" id="{10E9F79A-6360-451C-A5AB-A57CF7147D94}"/>
              </a:ext>
            </a:extLst>
          </p:cNvPr>
          <p:cNvSpPr>
            <a:spLocks noGrp="1"/>
          </p:cNvSpPr>
          <p:nvPr>
            <p:ph type="sldNum" sz="quarter" idx="12"/>
          </p:nvPr>
        </p:nvSpPr>
        <p:spPr/>
        <p:txBody>
          <a:bodyPr/>
          <a:lstStyle/>
          <a:p>
            <a:fld id="{D57F1E4F-1CFF-5643-939E-217C01CDF565}" type="slidenum">
              <a:rPr lang="en-US" dirty="0"/>
              <a:pPr/>
              <a:t>11</a:t>
            </a:fld>
            <a:endParaRPr lang="en-US"/>
          </a:p>
        </p:txBody>
      </p:sp>
      <p:sp>
        <p:nvSpPr>
          <p:cNvPr id="5" name="Footer Placeholder 4">
            <a:extLst>
              <a:ext uri="{FF2B5EF4-FFF2-40B4-BE49-F238E27FC236}">
                <a16:creationId xmlns:a16="http://schemas.microsoft.com/office/drawing/2014/main" id="{B732F18E-1285-4ACF-9AF2-FEB9FDDBD81F}"/>
              </a:ext>
            </a:extLst>
          </p:cNvPr>
          <p:cNvSpPr>
            <a:spLocks noGrp="1"/>
          </p:cNvSpPr>
          <p:nvPr>
            <p:ph type="ftr" sz="quarter" idx="11"/>
          </p:nvPr>
        </p:nvSpPr>
        <p:spPr>
          <a:xfrm>
            <a:off x="341110" y="6505044"/>
            <a:ext cx="6917210" cy="365125"/>
          </a:xfrm>
        </p:spPr>
        <p:txBody>
          <a:bodyPr/>
          <a:lstStyle/>
          <a:p>
            <a:r>
              <a:rPr lang="en-US"/>
              <a:t>Subhankar Das/9609142622</a:t>
            </a:r>
          </a:p>
        </p:txBody>
      </p:sp>
      <p:sp>
        <p:nvSpPr>
          <p:cNvPr id="7" name="TextBox 6">
            <a:extLst>
              <a:ext uri="{FF2B5EF4-FFF2-40B4-BE49-F238E27FC236}">
                <a16:creationId xmlns:a16="http://schemas.microsoft.com/office/drawing/2014/main" id="{71F5EC70-C8D2-8E6F-2C04-36463DA22A51}"/>
              </a:ext>
            </a:extLst>
          </p:cNvPr>
          <p:cNvSpPr txBox="1"/>
          <p:nvPr/>
        </p:nvSpPr>
        <p:spPr>
          <a:xfrm>
            <a:off x="3663388" y="644324"/>
            <a:ext cx="515459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B2324B"/>
                </a:solidFill>
              </a:rPr>
              <a:t>MESSAGE PRIVACY</a:t>
            </a:r>
            <a:endParaRPr lang="en-US" sz="4000" u="sng"/>
          </a:p>
        </p:txBody>
      </p:sp>
      <p:sp>
        <p:nvSpPr>
          <p:cNvPr id="8" name="TextBox 7">
            <a:extLst>
              <a:ext uri="{FF2B5EF4-FFF2-40B4-BE49-F238E27FC236}">
                <a16:creationId xmlns:a16="http://schemas.microsoft.com/office/drawing/2014/main" id="{17EE0C3E-BBB3-BA9B-1B9A-1F4F666ED68E}"/>
              </a:ext>
            </a:extLst>
          </p:cNvPr>
          <p:cNvSpPr txBox="1"/>
          <p:nvPr/>
        </p:nvSpPr>
        <p:spPr>
          <a:xfrm>
            <a:off x="441767" y="1647463"/>
            <a:ext cx="1136633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t>Having seen both the features, </a:t>
            </a:r>
            <a:r>
              <a:rPr lang="en-US" sz="2000" u="sng" dirty="0"/>
              <a:t>Authentication and Message Privacy, implied by PKI</a:t>
            </a:r>
            <a:r>
              <a:rPr lang="en-US" sz="2000" dirty="0"/>
              <a:t>, let us move ahead to see how Bitcoin makes use of PKI to secure the public ledger that I mentioned in the slide “What is Bitcoin?”.</a:t>
            </a:r>
            <a:endParaRPr lang="en-US"/>
          </a:p>
        </p:txBody>
      </p:sp>
    </p:spTree>
    <p:extLst>
      <p:ext uri="{BB962C8B-B14F-4D97-AF65-F5344CB8AC3E}">
        <p14:creationId xmlns:p14="http://schemas.microsoft.com/office/powerpoint/2010/main" val="211403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7F679418-53B4-44F6-99F9-DD25AF9C98BD}"/>
              </a:ext>
            </a:extLst>
          </p:cNvPr>
          <p:cNvPicPr>
            <a:picLocks noChangeAspect="1"/>
          </p:cNvPicPr>
          <p:nvPr/>
        </p:nvPicPr>
        <p:blipFill>
          <a:blip r:embed="rId2"/>
          <a:stretch>
            <a:fillRect/>
          </a:stretch>
        </p:blipFill>
        <p:spPr>
          <a:xfrm>
            <a:off x="6937470" y="1097882"/>
            <a:ext cx="4991841" cy="5178385"/>
          </a:xfrm>
          <a:prstGeom prst="rect">
            <a:avLst/>
          </a:prstGeom>
        </p:spPr>
      </p:pic>
      <p:sp>
        <p:nvSpPr>
          <p:cNvPr id="4" name="TextBox 3">
            <a:extLst>
              <a:ext uri="{FF2B5EF4-FFF2-40B4-BE49-F238E27FC236}">
                <a16:creationId xmlns:a16="http://schemas.microsoft.com/office/drawing/2014/main" id="{5F016A74-04C3-4194-BE58-03179FE92AD0}"/>
              </a:ext>
            </a:extLst>
          </p:cNvPr>
          <p:cNvSpPr txBox="1"/>
          <p:nvPr/>
        </p:nvSpPr>
        <p:spPr>
          <a:xfrm>
            <a:off x="8855242" y="596766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Figure 06</a:t>
            </a:r>
          </a:p>
        </p:txBody>
      </p:sp>
      <p:sp>
        <p:nvSpPr>
          <p:cNvPr id="6" name="Slide Number Placeholder 5">
            <a:extLst>
              <a:ext uri="{FF2B5EF4-FFF2-40B4-BE49-F238E27FC236}">
                <a16:creationId xmlns:a16="http://schemas.microsoft.com/office/drawing/2014/main" id="{1A57C48F-96B1-4B92-B55A-587C95297352}"/>
              </a:ext>
            </a:extLst>
          </p:cNvPr>
          <p:cNvSpPr>
            <a:spLocks noGrp="1"/>
          </p:cNvSpPr>
          <p:nvPr>
            <p:ph type="sldNum" sz="quarter" idx="12"/>
          </p:nvPr>
        </p:nvSpPr>
        <p:spPr/>
        <p:txBody>
          <a:bodyPr/>
          <a:lstStyle/>
          <a:p>
            <a:fld id="{D57F1E4F-1CFF-5643-939E-217C01CDF565}" type="slidenum">
              <a:rPr lang="en-US" dirty="0"/>
              <a:pPr/>
              <a:t>12</a:t>
            </a:fld>
            <a:endParaRPr lang="en-US"/>
          </a:p>
        </p:txBody>
      </p:sp>
      <p:sp>
        <p:nvSpPr>
          <p:cNvPr id="5" name="Footer Placeholder 4">
            <a:extLst>
              <a:ext uri="{FF2B5EF4-FFF2-40B4-BE49-F238E27FC236}">
                <a16:creationId xmlns:a16="http://schemas.microsoft.com/office/drawing/2014/main" id="{15E4C70E-81D9-463B-9974-27ADE400DC6D}"/>
              </a:ext>
            </a:extLst>
          </p:cNvPr>
          <p:cNvSpPr>
            <a:spLocks noGrp="1"/>
          </p:cNvSpPr>
          <p:nvPr>
            <p:ph type="ftr" sz="quarter" idx="11"/>
          </p:nvPr>
        </p:nvSpPr>
        <p:spPr/>
        <p:txBody>
          <a:bodyPr/>
          <a:lstStyle/>
          <a:p>
            <a:r>
              <a:rPr lang="en-US"/>
              <a:t>Subhankar Das/9609142622</a:t>
            </a:r>
          </a:p>
        </p:txBody>
      </p:sp>
      <p:sp>
        <p:nvSpPr>
          <p:cNvPr id="7" name="TextBox 6">
            <a:extLst>
              <a:ext uri="{FF2B5EF4-FFF2-40B4-BE49-F238E27FC236}">
                <a16:creationId xmlns:a16="http://schemas.microsoft.com/office/drawing/2014/main" id="{0FD1D63E-7D6E-DD4A-933B-5A56EAD851FD}"/>
              </a:ext>
            </a:extLst>
          </p:cNvPr>
          <p:cNvSpPr txBox="1"/>
          <p:nvPr/>
        </p:nvSpPr>
        <p:spPr>
          <a:xfrm>
            <a:off x="4531489" y="576805"/>
            <a:ext cx="2810719" cy="7175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B2324B"/>
                </a:solidFill>
              </a:rPr>
              <a:t>HASHING</a:t>
            </a:r>
            <a:endParaRPr lang="en-US" sz="4000" u="sng"/>
          </a:p>
        </p:txBody>
      </p:sp>
      <p:sp>
        <p:nvSpPr>
          <p:cNvPr id="8" name="TextBox 7">
            <a:extLst>
              <a:ext uri="{FF2B5EF4-FFF2-40B4-BE49-F238E27FC236}">
                <a16:creationId xmlns:a16="http://schemas.microsoft.com/office/drawing/2014/main" id="{7419DA2C-EF7B-8473-F757-DF1ABFCA2D5D}"/>
              </a:ext>
            </a:extLst>
          </p:cNvPr>
          <p:cNvSpPr txBox="1"/>
          <p:nvPr/>
        </p:nvSpPr>
        <p:spPr>
          <a:xfrm>
            <a:off x="576805" y="1666755"/>
            <a:ext cx="67654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000" dirty="0"/>
              <a:t>One of the most important function in PKI is the hashing function. </a:t>
            </a:r>
          </a:p>
        </p:txBody>
      </p:sp>
      <p:sp>
        <p:nvSpPr>
          <p:cNvPr id="9" name="TextBox 8">
            <a:extLst>
              <a:ext uri="{FF2B5EF4-FFF2-40B4-BE49-F238E27FC236}">
                <a16:creationId xmlns:a16="http://schemas.microsoft.com/office/drawing/2014/main" id="{15551ADB-FA86-CD94-C13A-615F9BD68553}"/>
              </a:ext>
            </a:extLst>
          </p:cNvPr>
          <p:cNvSpPr txBox="1"/>
          <p:nvPr/>
        </p:nvSpPr>
        <p:spPr>
          <a:xfrm>
            <a:off x="576805" y="2853159"/>
            <a:ext cx="63602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000" dirty="0"/>
              <a:t>A hash function maps the data of any arbitrary size to data of fixed size.</a:t>
            </a:r>
          </a:p>
        </p:txBody>
      </p:sp>
      <p:sp>
        <p:nvSpPr>
          <p:cNvPr id="10" name="TextBox 9">
            <a:extLst>
              <a:ext uri="{FF2B5EF4-FFF2-40B4-BE49-F238E27FC236}">
                <a16:creationId xmlns:a16="http://schemas.microsoft.com/office/drawing/2014/main" id="{8F5C7556-852A-F47A-9896-7936E31D8B91}"/>
              </a:ext>
            </a:extLst>
          </p:cNvPr>
          <p:cNvSpPr txBox="1"/>
          <p:nvPr/>
        </p:nvSpPr>
        <p:spPr>
          <a:xfrm>
            <a:off x="576805" y="4039565"/>
            <a:ext cx="636028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000" dirty="0"/>
              <a:t>Bitcoin uses </a:t>
            </a:r>
            <a:r>
              <a:rPr lang="en-US" sz="2000" b="1" dirty="0"/>
              <a:t>SHA-256(Secure Hash Algorithm-256 bits number)</a:t>
            </a:r>
            <a:r>
              <a:rPr lang="en-US" sz="2000" dirty="0"/>
              <a:t> hash function that produces a hash (output) of size 256 bits (32 bytes). This is illustrated in image (Figure 06)</a:t>
            </a:r>
          </a:p>
        </p:txBody>
      </p:sp>
    </p:spTree>
    <p:extLst>
      <p:ext uri="{BB962C8B-B14F-4D97-AF65-F5344CB8AC3E}">
        <p14:creationId xmlns:p14="http://schemas.microsoft.com/office/powerpoint/2010/main" val="250993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379DBD-22EE-4D92-BFD7-9E83116E03A0}"/>
              </a:ext>
            </a:extLst>
          </p:cNvPr>
          <p:cNvSpPr txBox="1"/>
          <p:nvPr/>
        </p:nvSpPr>
        <p:spPr>
          <a:xfrm>
            <a:off x="530501" y="1320773"/>
            <a:ext cx="7113102" cy="1960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t>The message goes to all the connected nodes (machines). Some of the nodes in the diagram are marked as miners. </a:t>
            </a:r>
            <a:endParaRPr lang="en-US"/>
          </a:p>
          <a:p>
            <a:pPr marL="342900" indent="-342900">
              <a:buFont typeface="Wingdings"/>
              <a:buChar char="q"/>
            </a:pPr>
            <a:endParaRPr lang="en-US" sz="2000" dirty="0"/>
          </a:p>
          <a:p>
            <a:pPr marL="342900" indent="-342900">
              <a:buFont typeface="Wingdings"/>
              <a:buChar char="q"/>
            </a:pPr>
            <a:r>
              <a:rPr lang="en-US" sz="2000" dirty="0"/>
              <a:t>These are the machines which run a piece of software for mining the bitcoin message. I will now explain you what this mining means.</a:t>
            </a:r>
          </a:p>
        </p:txBody>
      </p:sp>
      <p:sp>
        <p:nvSpPr>
          <p:cNvPr id="3" name="TextBox 2">
            <a:extLst>
              <a:ext uri="{FF2B5EF4-FFF2-40B4-BE49-F238E27FC236}">
                <a16:creationId xmlns:a16="http://schemas.microsoft.com/office/drawing/2014/main" id="{707C2A0B-E680-4B52-8E00-E376CDB0AB01}"/>
              </a:ext>
            </a:extLst>
          </p:cNvPr>
          <p:cNvSpPr txBox="1"/>
          <p:nvPr/>
        </p:nvSpPr>
        <p:spPr>
          <a:xfrm>
            <a:off x="530499" y="3581544"/>
            <a:ext cx="7747956" cy="3148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b="1" dirty="0"/>
              <a:t>Mining Process</a:t>
            </a:r>
            <a:endParaRPr lang="en-US" b="1"/>
          </a:p>
          <a:p>
            <a:pPr marL="342900" indent="-342900">
              <a:buFont typeface="Wingdings"/>
              <a:buChar char="q"/>
            </a:pPr>
            <a:r>
              <a:rPr lang="en-US" sz="2000" dirty="0"/>
              <a:t>As the entire network is widely distributed, every miner in the network is expected to receive multiple messages from multiple vendors at any given period of time. What the miner does is he combines these messages in a single block. This is illustrated in image −(Figure 08)</a:t>
            </a:r>
          </a:p>
          <a:p>
            <a:pPr marL="342900" indent="-342900">
              <a:buFont typeface="Wingdings"/>
              <a:buChar char="q"/>
            </a:pPr>
            <a:endParaRPr lang="en-US" sz="2000" dirty="0"/>
          </a:p>
          <a:p>
            <a:pPr marL="342900" indent="-342900">
              <a:buFont typeface="Wingdings"/>
              <a:buChar char="q"/>
            </a:pPr>
            <a:r>
              <a:rPr lang="en-US" sz="2000" dirty="0"/>
              <a:t>After a block of messages is formed, the miner creates a hash on the block using the hashing function described earlier. </a:t>
            </a:r>
          </a:p>
          <a:p>
            <a:pPr marL="342900" indent="-342900">
              <a:buFont typeface="Wingdings"/>
              <a:buChar char="q"/>
            </a:pPr>
            <a:endParaRPr lang="en-US" sz="2000" dirty="0"/>
          </a:p>
        </p:txBody>
      </p:sp>
      <p:pic>
        <p:nvPicPr>
          <p:cNvPr id="4" name="Picture 4" descr="Diagram&#10;&#10;Description automatically generated">
            <a:extLst>
              <a:ext uri="{FF2B5EF4-FFF2-40B4-BE49-F238E27FC236}">
                <a16:creationId xmlns:a16="http://schemas.microsoft.com/office/drawing/2014/main" id="{F75AEAF3-E86E-4755-8171-EF4346D3945A}"/>
              </a:ext>
            </a:extLst>
          </p:cNvPr>
          <p:cNvPicPr>
            <a:picLocks noChangeAspect="1"/>
          </p:cNvPicPr>
          <p:nvPr/>
        </p:nvPicPr>
        <p:blipFill>
          <a:blip r:embed="rId2"/>
          <a:stretch>
            <a:fillRect/>
          </a:stretch>
        </p:blipFill>
        <p:spPr>
          <a:xfrm>
            <a:off x="7751523" y="612029"/>
            <a:ext cx="4068871" cy="2826024"/>
          </a:xfrm>
          <a:prstGeom prst="rect">
            <a:avLst/>
          </a:prstGeom>
        </p:spPr>
      </p:pic>
      <p:pic>
        <p:nvPicPr>
          <p:cNvPr id="5" name="Picture 5" descr="Diagram&#10;&#10;Description automatically generated">
            <a:extLst>
              <a:ext uri="{FF2B5EF4-FFF2-40B4-BE49-F238E27FC236}">
                <a16:creationId xmlns:a16="http://schemas.microsoft.com/office/drawing/2014/main" id="{313AA1CC-2679-4F8E-8433-7BCB25B7DB30}"/>
              </a:ext>
            </a:extLst>
          </p:cNvPr>
          <p:cNvPicPr>
            <a:picLocks noChangeAspect="1"/>
          </p:cNvPicPr>
          <p:nvPr/>
        </p:nvPicPr>
        <p:blipFill>
          <a:blip r:embed="rId3"/>
          <a:stretch>
            <a:fillRect/>
          </a:stretch>
        </p:blipFill>
        <p:spPr>
          <a:xfrm>
            <a:off x="8200981" y="3935231"/>
            <a:ext cx="2471743" cy="2510485"/>
          </a:xfrm>
          <a:prstGeom prst="rect">
            <a:avLst/>
          </a:prstGeom>
        </p:spPr>
      </p:pic>
      <p:sp>
        <p:nvSpPr>
          <p:cNvPr id="6" name="TextBox 5">
            <a:extLst>
              <a:ext uri="{FF2B5EF4-FFF2-40B4-BE49-F238E27FC236}">
                <a16:creationId xmlns:a16="http://schemas.microsoft.com/office/drawing/2014/main" id="{0AE415C7-D94F-465E-B881-C543E034D57F}"/>
              </a:ext>
            </a:extLst>
          </p:cNvPr>
          <p:cNvSpPr txBox="1"/>
          <p:nvPr/>
        </p:nvSpPr>
        <p:spPr>
          <a:xfrm>
            <a:off x="9476874" y="3190930"/>
            <a:ext cx="19678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Figure 07</a:t>
            </a:r>
          </a:p>
        </p:txBody>
      </p:sp>
      <p:sp>
        <p:nvSpPr>
          <p:cNvPr id="7" name="TextBox 6">
            <a:extLst>
              <a:ext uri="{FF2B5EF4-FFF2-40B4-BE49-F238E27FC236}">
                <a16:creationId xmlns:a16="http://schemas.microsoft.com/office/drawing/2014/main" id="{0DD3CBDC-7720-4509-ACF6-8DBAF23638A2}"/>
              </a:ext>
            </a:extLst>
          </p:cNvPr>
          <p:cNvSpPr txBox="1"/>
          <p:nvPr/>
        </p:nvSpPr>
        <p:spPr>
          <a:xfrm>
            <a:off x="9773763" y="6207182"/>
            <a:ext cx="1676512" cy="4722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Figure 08</a:t>
            </a:r>
          </a:p>
        </p:txBody>
      </p:sp>
      <p:sp>
        <p:nvSpPr>
          <p:cNvPr id="9" name="Slide Number Placeholder 8">
            <a:extLst>
              <a:ext uri="{FF2B5EF4-FFF2-40B4-BE49-F238E27FC236}">
                <a16:creationId xmlns:a16="http://schemas.microsoft.com/office/drawing/2014/main" id="{E691AA02-3DE6-42EC-98D8-36234EEEFE4B}"/>
              </a:ext>
            </a:extLst>
          </p:cNvPr>
          <p:cNvSpPr>
            <a:spLocks noGrp="1"/>
          </p:cNvSpPr>
          <p:nvPr>
            <p:ph type="sldNum" sz="quarter" idx="12"/>
          </p:nvPr>
        </p:nvSpPr>
        <p:spPr/>
        <p:txBody>
          <a:bodyPr/>
          <a:lstStyle/>
          <a:p>
            <a:fld id="{D57F1E4F-1CFF-5643-939E-217C01CDF565}" type="slidenum">
              <a:rPr lang="en-US" dirty="0"/>
              <a:pPr/>
              <a:t>13</a:t>
            </a:fld>
            <a:endParaRPr lang="en-US"/>
          </a:p>
        </p:txBody>
      </p:sp>
      <p:sp>
        <p:nvSpPr>
          <p:cNvPr id="8" name="Footer Placeholder 7">
            <a:extLst>
              <a:ext uri="{FF2B5EF4-FFF2-40B4-BE49-F238E27FC236}">
                <a16:creationId xmlns:a16="http://schemas.microsoft.com/office/drawing/2014/main" id="{01DBDC2D-91B9-479F-A3E9-052DA1E1C65B}"/>
              </a:ext>
            </a:extLst>
          </p:cNvPr>
          <p:cNvSpPr>
            <a:spLocks noGrp="1"/>
          </p:cNvSpPr>
          <p:nvPr>
            <p:ph type="ftr" sz="quarter" idx="11"/>
          </p:nvPr>
        </p:nvSpPr>
        <p:spPr>
          <a:xfrm>
            <a:off x="361987" y="6494606"/>
            <a:ext cx="6917210" cy="365125"/>
          </a:xfrm>
        </p:spPr>
        <p:txBody>
          <a:bodyPr/>
          <a:lstStyle/>
          <a:p>
            <a:r>
              <a:rPr lang="en-US"/>
              <a:t>Subhankar Das/9609142622</a:t>
            </a:r>
          </a:p>
        </p:txBody>
      </p:sp>
      <p:sp>
        <p:nvSpPr>
          <p:cNvPr id="10" name="TextBox 9">
            <a:extLst>
              <a:ext uri="{FF2B5EF4-FFF2-40B4-BE49-F238E27FC236}">
                <a16:creationId xmlns:a16="http://schemas.microsoft.com/office/drawing/2014/main" id="{94F1D576-8D4A-82AE-6798-AE8A8542B9F1}"/>
              </a:ext>
            </a:extLst>
          </p:cNvPr>
          <p:cNvSpPr txBox="1"/>
          <p:nvPr/>
        </p:nvSpPr>
        <p:spPr>
          <a:xfrm>
            <a:off x="3898900" y="607483"/>
            <a:ext cx="51773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B2324B"/>
                </a:solidFill>
              </a:rPr>
              <a:t>BITCOIN MINING</a:t>
            </a:r>
            <a:endParaRPr lang="en-US" sz="4000" u="sng"/>
          </a:p>
        </p:txBody>
      </p:sp>
    </p:spTree>
    <p:extLst>
      <p:ext uri="{BB962C8B-B14F-4D97-AF65-F5344CB8AC3E}">
        <p14:creationId xmlns:p14="http://schemas.microsoft.com/office/powerpoint/2010/main" val="18487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9446088B-7FC8-45D8-B3B0-DC1C591FD3DE}"/>
              </a:ext>
            </a:extLst>
          </p:cNvPr>
          <p:cNvPicPr>
            <a:picLocks noChangeAspect="1"/>
          </p:cNvPicPr>
          <p:nvPr/>
        </p:nvPicPr>
        <p:blipFill>
          <a:blip r:embed="rId2"/>
          <a:stretch>
            <a:fillRect/>
          </a:stretch>
        </p:blipFill>
        <p:spPr>
          <a:xfrm>
            <a:off x="7814587" y="1347266"/>
            <a:ext cx="3916279" cy="3192013"/>
          </a:xfrm>
          <a:prstGeom prst="rect">
            <a:avLst/>
          </a:prstGeom>
        </p:spPr>
      </p:pic>
      <p:sp>
        <p:nvSpPr>
          <p:cNvPr id="3" name="TextBox 2">
            <a:extLst>
              <a:ext uri="{FF2B5EF4-FFF2-40B4-BE49-F238E27FC236}">
                <a16:creationId xmlns:a16="http://schemas.microsoft.com/office/drawing/2014/main" id="{94B9284C-7C2E-4482-9EE7-7F81886DB77B}"/>
              </a:ext>
            </a:extLst>
          </p:cNvPr>
          <p:cNvSpPr txBox="1"/>
          <p:nvPr/>
        </p:nvSpPr>
        <p:spPr>
          <a:xfrm>
            <a:off x="543984" y="1590619"/>
            <a:ext cx="744442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t>The blocks created by various miners are chained together to form what is known as a truly distributed public ledger.</a:t>
            </a:r>
            <a:endParaRPr lang="en-US" sz="2000" b="1">
              <a:solidFill>
                <a:srgbClr val="B2324B"/>
              </a:solidFill>
            </a:endParaRPr>
          </a:p>
          <a:p>
            <a:pPr marL="342900" indent="-342900">
              <a:buFont typeface="Wingdings"/>
              <a:buChar char="q"/>
            </a:pPr>
            <a:endParaRPr lang="en-US" sz="2000" dirty="0"/>
          </a:p>
          <a:p>
            <a:pPr marL="342900" indent="-342900">
              <a:buFont typeface="Wingdings"/>
              <a:buChar char="q"/>
            </a:pPr>
            <a:r>
              <a:rPr lang="en-US" sz="2000" dirty="0"/>
              <a:t>Each block in the chain contains multiple messages (transactions) as seen earlier.</a:t>
            </a:r>
          </a:p>
          <a:p>
            <a:pPr marL="342900" indent="-342900">
              <a:buFont typeface="Wingdings"/>
              <a:buChar char="q"/>
            </a:pPr>
            <a:endParaRPr lang="en-US" sz="2000" dirty="0"/>
          </a:p>
          <a:p>
            <a:pPr marL="342900" indent="-342900">
              <a:buFont typeface="Wingdings"/>
              <a:buChar char="q"/>
            </a:pPr>
            <a:r>
              <a:rPr lang="en-US" sz="2000" dirty="0"/>
              <a:t>A block in the chain may come from any miner. While creating the chain of blocks, we observe the rule that hash of the previous block is added to the current block.</a:t>
            </a:r>
          </a:p>
        </p:txBody>
      </p:sp>
      <p:pic>
        <p:nvPicPr>
          <p:cNvPr id="4" name="Picture 4" descr="Diagram&#10;&#10;Description automatically generated">
            <a:extLst>
              <a:ext uri="{FF2B5EF4-FFF2-40B4-BE49-F238E27FC236}">
                <a16:creationId xmlns:a16="http://schemas.microsoft.com/office/drawing/2014/main" id="{3D93EEF3-B387-473D-B3A0-2DC489056BB3}"/>
              </a:ext>
            </a:extLst>
          </p:cNvPr>
          <p:cNvPicPr>
            <a:picLocks noChangeAspect="1"/>
          </p:cNvPicPr>
          <p:nvPr/>
        </p:nvPicPr>
        <p:blipFill>
          <a:blip r:embed="rId3"/>
          <a:stretch>
            <a:fillRect/>
          </a:stretch>
        </p:blipFill>
        <p:spPr>
          <a:xfrm>
            <a:off x="5406190" y="4937546"/>
            <a:ext cx="5670884" cy="1815591"/>
          </a:xfrm>
          <a:prstGeom prst="rect">
            <a:avLst/>
          </a:prstGeom>
        </p:spPr>
      </p:pic>
      <p:sp>
        <p:nvSpPr>
          <p:cNvPr id="6" name="Slide Number Placeholder 5">
            <a:extLst>
              <a:ext uri="{FF2B5EF4-FFF2-40B4-BE49-F238E27FC236}">
                <a16:creationId xmlns:a16="http://schemas.microsoft.com/office/drawing/2014/main" id="{5B982BC3-F466-4025-88A8-22417F7BA49B}"/>
              </a:ext>
            </a:extLst>
          </p:cNvPr>
          <p:cNvSpPr>
            <a:spLocks noGrp="1"/>
          </p:cNvSpPr>
          <p:nvPr>
            <p:ph type="sldNum" sz="quarter" idx="12"/>
          </p:nvPr>
        </p:nvSpPr>
        <p:spPr/>
        <p:txBody>
          <a:bodyPr/>
          <a:lstStyle/>
          <a:p>
            <a:fld id="{D57F1E4F-1CFF-5643-939E-217C01CDF565}" type="slidenum">
              <a:rPr lang="en-US" dirty="0"/>
              <a:pPr/>
              <a:t>14</a:t>
            </a:fld>
            <a:endParaRPr lang="en-US"/>
          </a:p>
        </p:txBody>
      </p:sp>
      <p:sp>
        <p:nvSpPr>
          <p:cNvPr id="5" name="Footer Placeholder 4">
            <a:extLst>
              <a:ext uri="{FF2B5EF4-FFF2-40B4-BE49-F238E27FC236}">
                <a16:creationId xmlns:a16="http://schemas.microsoft.com/office/drawing/2014/main" id="{A6517858-6941-4980-B5CB-20B7BE64D194}"/>
              </a:ext>
            </a:extLst>
          </p:cNvPr>
          <p:cNvSpPr>
            <a:spLocks noGrp="1"/>
          </p:cNvSpPr>
          <p:nvPr>
            <p:ph type="ftr" sz="quarter" idx="11"/>
          </p:nvPr>
        </p:nvSpPr>
        <p:spPr>
          <a:xfrm>
            <a:off x="341110" y="6494606"/>
            <a:ext cx="6917210" cy="365125"/>
          </a:xfrm>
        </p:spPr>
        <p:txBody>
          <a:bodyPr/>
          <a:lstStyle/>
          <a:p>
            <a:r>
              <a:rPr lang="en-US"/>
              <a:t>Subhankar Das/9609142622</a:t>
            </a:r>
          </a:p>
        </p:txBody>
      </p:sp>
      <p:sp>
        <p:nvSpPr>
          <p:cNvPr id="7" name="TextBox 6">
            <a:extLst>
              <a:ext uri="{FF2B5EF4-FFF2-40B4-BE49-F238E27FC236}">
                <a16:creationId xmlns:a16="http://schemas.microsoft.com/office/drawing/2014/main" id="{468D9F58-4F04-EA46-FF68-BD4642F5FD9E}"/>
              </a:ext>
            </a:extLst>
          </p:cNvPr>
          <p:cNvSpPr txBox="1"/>
          <p:nvPr/>
        </p:nvSpPr>
        <p:spPr>
          <a:xfrm>
            <a:off x="3454400" y="575733"/>
            <a:ext cx="53784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B2324B"/>
                </a:solidFill>
              </a:rPr>
              <a:t>CHAINING BLOCKS</a:t>
            </a:r>
            <a:endParaRPr lang="en-US" sz="4000" b="1" dirty="0"/>
          </a:p>
        </p:txBody>
      </p:sp>
    </p:spTree>
    <p:extLst>
      <p:ext uri="{BB962C8B-B14F-4D97-AF65-F5344CB8AC3E}">
        <p14:creationId xmlns:p14="http://schemas.microsoft.com/office/powerpoint/2010/main" val="248697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B8CE50-0400-43FA-9ACD-1ACF5FA7DB0F}"/>
              </a:ext>
            </a:extLst>
          </p:cNvPr>
          <p:cNvSpPr txBox="1"/>
          <p:nvPr/>
        </p:nvSpPr>
        <p:spPr>
          <a:xfrm>
            <a:off x="586874" y="1663588"/>
            <a:ext cx="8347910"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t>As all transactions are time stamped, we need to implement a distributed timestamp server on a peer-to-peer network. </a:t>
            </a:r>
            <a:endParaRPr lang="en-US" sz="2000" b="1">
              <a:solidFill>
                <a:srgbClr val="B2324B"/>
              </a:solidFill>
            </a:endParaRPr>
          </a:p>
          <a:p>
            <a:pPr marL="342900" indent="-342900">
              <a:buFont typeface="Wingdings"/>
              <a:buChar char="q"/>
            </a:pPr>
            <a:endParaRPr lang="en-US" sz="2000" dirty="0"/>
          </a:p>
          <a:p>
            <a:pPr marL="342900" indent="-342900">
              <a:buFont typeface="Wingdings"/>
              <a:buChar char="q"/>
            </a:pPr>
            <a:r>
              <a:rPr lang="en-US" sz="2000" dirty="0"/>
              <a:t>This requires some additional implementation and that is the </a:t>
            </a:r>
            <a:r>
              <a:rPr lang="en-US" sz="2000" b="1" dirty="0"/>
              <a:t>Proof-of-Work</a:t>
            </a:r>
            <a:r>
              <a:rPr lang="en-US" sz="2000" dirty="0"/>
              <a:t> that I will describe now. To each block, we now add one more item called Nonce as shown in the figure</a:t>
            </a:r>
            <a:r>
              <a:rPr lang="en-US" sz="2000" dirty="0">
                <a:ea typeface="+mn-lt"/>
                <a:cs typeface="+mn-lt"/>
              </a:rPr>
              <a:t>(Figure 09)</a:t>
            </a:r>
            <a:endParaRPr lang="en-US" sz="2000" b="1">
              <a:solidFill>
                <a:srgbClr val="B2324B"/>
              </a:solidFill>
              <a:ea typeface="+mn-lt"/>
              <a:cs typeface="+mn-lt"/>
            </a:endParaRPr>
          </a:p>
          <a:p>
            <a:pPr marL="342900" indent="-342900">
              <a:buFont typeface="Wingdings"/>
              <a:buChar char="q"/>
            </a:pPr>
            <a:endParaRPr lang="en-US" sz="2000" dirty="0"/>
          </a:p>
          <a:p>
            <a:pPr marL="342900" indent="-342900">
              <a:buFont typeface="Wingdings"/>
              <a:buChar char="q"/>
            </a:pPr>
            <a:r>
              <a:rPr lang="en-US" sz="2000" dirty="0"/>
              <a:t>Nonce is a number such that the block’s hash meets a certain criterion. This criterion could be that the generated hash must have its leading four digits to be zero.</a:t>
            </a:r>
          </a:p>
          <a:p>
            <a:pPr marL="342900" indent="-342900">
              <a:buFont typeface="Wingdings"/>
              <a:buChar char="q"/>
            </a:pPr>
            <a:endParaRPr lang="en-US" sz="2000" dirty="0"/>
          </a:p>
          <a:p>
            <a:pPr marL="342900" indent="-342900">
              <a:buFont typeface="Wingdings"/>
              <a:buChar char="q"/>
            </a:pPr>
            <a:r>
              <a:rPr lang="en-US" sz="2000" dirty="0"/>
              <a:t>Thus, the generated hash would look like </a:t>
            </a:r>
            <a:r>
              <a:rPr lang="en-US" sz="2000" b="1" dirty="0"/>
              <a:t>000010101010xxx. </a:t>
            </a:r>
          </a:p>
          <a:p>
            <a:pPr marL="342900" indent="-342900">
              <a:buFont typeface="Wingdings"/>
              <a:buChar char="q"/>
            </a:pPr>
            <a:endParaRPr lang="en-US" sz="2000" dirty="0"/>
          </a:p>
          <a:p>
            <a:pPr marL="342900" indent="-342900">
              <a:buFont typeface="Wingdings"/>
              <a:buChar char="q"/>
            </a:pPr>
            <a:r>
              <a:rPr lang="en-US" sz="2000" dirty="0"/>
              <a:t>Note that the hash generation works at random and is beyond your control - that is you cannot force the hash function to generate a certain hash. </a:t>
            </a:r>
          </a:p>
        </p:txBody>
      </p:sp>
      <p:pic>
        <p:nvPicPr>
          <p:cNvPr id="3" name="Picture 3" descr="Diagram&#10;&#10;Description automatically generated">
            <a:extLst>
              <a:ext uri="{FF2B5EF4-FFF2-40B4-BE49-F238E27FC236}">
                <a16:creationId xmlns:a16="http://schemas.microsoft.com/office/drawing/2014/main" id="{0022543A-8F85-49E6-B431-6516A9CFD22B}"/>
              </a:ext>
            </a:extLst>
          </p:cNvPr>
          <p:cNvPicPr>
            <a:picLocks noChangeAspect="1"/>
          </p:cNvPicPr>
          <p:nvPr/>
        </p:nvPicPr>
        <p:blipFill>
          <a:blip r:embed="rId2"/>
          <a:stretch>
            <a:fillRect/>
          </a:stretch>
        </p:blipFill>
        <p:spPr>
          <a:xfrm>
            <a:off x="8687680" y="2048006"/>
            <a:ext cx="3394910" cy="2939439"/>
          </a:xfrm>
          <a:prstGeom prst="rect">
            <a:avLst/>
          </a:prstGeom>
        </p:spPr>
      </p:pic>
      <p:sp>
        <p:nvSpPr>
          <p:cNvPr id="4" name="TextBox 3">
            <a:extLst>
              <a:ext uri="{FF2B5EF4-FFF2-40B4-BE49-F238E27FC236}">
                <a16:creationId xmlns:a16="http://schemas.microsoft.com/office/drawing/2014/main" id="{3BDF577E-4B40-428E-A14C-65C9BBB90863}"/>
              </a:ext>
            </a:extLst>
          </p:cNvPr>
          <p:cNvSpPr txBox="1"/>
          <p:nvPr/>
        </p:nvSpPr>
        <p:spPr>
          <a:xfrm>
            <a:off x="9627268" y="4914900"/>
            <a:ext cx="229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Figure 09</a:t>
            </a:r>
          </a:p>
        </p:txBody>
      </p:sp>
      <p:sp>
        <p:nvSpPr>
          <p:cNvPr id="6" name="Slide Number Placeholder 5">
            <a:extLst>
              <a:ext uri="{FF2B5EF4-FFF2-40B4-BE49-F238E27FC236}">
                <a16:creationId xmlns:a16="http://schemas.microsoft.com/office/drawing/2014/main" id="{47E773D3-4FD5-47EF-A610-394405DC14D5}"/>
              </a:ext>
            </a:extLst>
          </p:cNvPr>
          <p:cNvSpPr>
            <a:spLocks noGrp="1"/>
          </p:cNvSpPr>
          <p:nvPr>
            <p:ph type="sldNum" sz="quarter" idx="12"/>
          </p:nvPr>
        </p:nvSpPr>
        <p:spPr/>
        <p:txBody>
          <a:bodyPr/>
          <a:lstStyle/>
          <a:p>
            <a:fld id="{D57F1E4F-1CFF-5643-939E-217C01CDF565}" type="slidenum">
              <a:rPr lang="en-US" dirty="0"/>
              <a:pPr/>
              <a:t>15</a:t>
            </a:fld>
            <a:endParaRPr lang="en-US"/>
          </a:p>
        </p:txBody>
      </p:sp>
      <p:sp>
        <p:nvSpPr>
          <p:cNvPr id="5" name="Footer Placeholder 4">
            <a:extLst>
              <a:ext uri="{FF2B5EF4-FFF2-40B4-BE49-F238E27FC236}">
                <a16:creationId xmlns:a16="http://schemas.microsoft.com/office/drawing/2014/main" id="{D236EA42-1F2D-45AB-B8FA-B79B23DE4B0A}"/>
              </a:ext>
            </a:extLst>
          </p:cNvPr>
          <p:cNvSpPr>
            <a:spLocks noGrp="1"/>
          </p:cNvSpPr>
          <p:nvPr>
            <p:ph type="ftr" sz="quarter" idx="11"/>
          </p:nvPr>
        </p:nvSpPr>
        <p:spPr>
          <a:xfrm>
            <a:off x="330671" y="6494606"/>
            <a:ext cx="6917210" cy="365125"/>
          </a:xfrm>
        </p:spPr>
        <p:txBody>
          <a:bodyPr/>
          <a:lstStyle/>
          <a:p>
            <a:r>
              <a:rPr lang="en-US"/>
              <a:t>Subhankar Das/9609142622</a:t>
            </a:r>
          </a:p>
        </p:txBody>
      </p:sp>
      <p:sp>
        <p:nvSpPr>
          <p:cNvPr id="7" name="TextBox 6">
            <a:extLst>
              <a:ext uri="{FF2B5EF4-FFF2-40B4-BE49-F238E27FC236}">
                <a16:creationId xmlns:a16="http://schemas.microsoft.com/office/drawing/2014/main" id="{321889BA-51C0-6531-B9C7-1512C0E33D62}"/>
              </a:ext>
            </a:extLst>
          </p:cNvPr>
          <p:cNvSpPr txBox="1"/>
          <p:nvPr/>
        </p:nvSpPr>
        <p:spPr>
          <a:xfrm>
            <a:off x="3793067" y="575734"/>
            <a:ext cx="47434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B2324B"/>
                </a:solidFill>
              </a:rPr>
              <a:t>PROOF OF WORK</a:t>
            </a:r>
            <a:endParaRPr lang="en-US" sz="4000" b="1" u="sng"/>
          </a:p>
        </p:txBody>
      </p:sp>
    </p:spTree>
    <p:extLst>
      <p:ext uri="{BB962C8B-B14F-4D97-AF65-F5344CB8AC3E}">
        <p14:creationId xmlns:p14="http://schemas.microsoft.com/office/powerpoint/2010/main" val="426052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9CDB4-E6CA-40B9-8FF1-8B49C7BE54CB}"/>
              </a:ext>
            </a:extLst>
          </p:cNvPr>
          <p:cNvSpPr txBox="1"/>
          <p:nvPr/>
        </p:nvSpPr>
        <p:spPr>
          <a:xfrm>
            <a:off x="350729" y="1715883"/>
            <a:ext cx="11647117"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I will now summarize the steps described above; this is what happens in the network −</a:t>
            </a:r>
            <a:endParaRPr lang="en-US" b="1" dirty="0"/>
          </a:p>
          <a:p>
            <a:endParaRPr lang="en-US" sz="2000" dirty="0"/>
          </a:p>
          <a:p>
            <a:pPr marL="342900" indent="-342900">
              <a:buFont typeface="Wingdings"/>
              <a:buChar char="q"/>
            </a:pPr>
            <a:r>
              <a:rPr lang="en-US" sz="2000" dirty="0"/>
              <a:t>Anybody who wants to obtain services from the third party who has advertised on the network first creates a transaction.</a:t>
            </a:r>
          </a:p>
          <a:p>
            <a:pPr marL="342900" indent="-342900">
              <a:buFont typeface="Wingdings"/>
              <a:buChar char="q"/>
            </a:pPr>
            <a:r>
              <a:rPr lang="en-US" sz="2000" dirty="0"/>
              <a:t>Over a given period of time, there could be many senders (buyers) and receivers (sellers) creating such transactions.</a:t>
            </a:r>
          </a:p>
          <a:p>
            <a:pPr marL="342900" indent="-342900">
              <a:buFont typeface="Wingdings"/>
              <a:buChar char="q"/>
            </a:pPr>
            <a:r>
              <a:rPr lang="en-US" sz="2000" dirty="0"/>
              <a:t>All transactions are broadcast on the network to all nodes.</a:t>
            </a:r>
            <a:endParaRPr lang="en-US" dirty="0"/>
          </a:p>
          <a:p>
            <a:pPr marL="342900" indent="-342900">
              <a:buFont typeface="Wingdings"/>
              <a:buChar char="q"/>
            </a:pPr>
            <a:endParaRPr lang="en-US" sz="2000" dirty="0"/>
          </a:p>
          <a:p>
            <a:pPr marL="342900" indent="-342900">
              <a:buFont typeface="Wingdings"/>
              <a:buChar char="q"/>
            </a:pPr>
            <a:r>
              <a:rPr lang="en-US" sz="2000" dirty="0"/>
              <a:t>Each node assembles the new transactions into a block. </a:t>
            </a:r>
            <a:endParaRPr lang="en-US" dirty="0"/>
          </a:p>
          <a:p>
            <a:pPr marL="342900" indent="-342900">
              <a:buFont typeface="Wingdings"/>
              <a:buChar char="q"/>
            </a:pPr>
            <a:r>
              <a:rPr lang="en-US" sz="2000" dirty="0"/>
              <a:t>The node now works on finding the proof-of-work for its assembled block.</a:t>
            </a:r>
            <a:endParaRPr lang="en-US" dirty="0"/>
          </a:p>
          <a:p>
            <a:pPr marL="342900" indent="-342900">
              <a:buFont typeface="Wingdings"/>
              <a:buChar char="q"/>
            </a:pPr>
            <a:r>
              <a:rPr lang="en-US" sz="2000" dirty="0"/>
              <a:t>When the node finds a proof-of-work, it broadcasts the assembled block on the network.</a:t>
            </a:r>
          </a:p>
          <a:p>
            <a:pPr marL="342900" indent="-342900">
              <a:buFont typeface="Wingdings"/>
              <a:buChar char="q"/>
            </a:pPr>
            <a:r>
              <a:rPr lang="en-US" sz="2000" dirty="0"/>
              <a:t>The nodes that receive the new block will accept it only after verifying that all transactions in the block are valid and not already spent.</a:t>
            </a:r>
          </a:p>
          <a:p>
            <a:pPr marL="342900" indent="-342900">
              <a:buFont typeface="Wingdings"/>
              <a:buChar char="q"/>
            </a:pPr>
            <a:r>
              <a:rPr lang="en-US" sz="2000" dirty="0"/>
              <a:t>If the block is accepted as valid, the node which is working on its own new block will have to re-assemble the transactions in its block ensuring that the transact.</a:t>
            </a:r>
            <a:endParaRPr lang="en-US" dirty="0"/>
          </a:p>
        </p:txBody>
      </p:sp>
      <p:sp>
        <p:nvSpPr>
          <p:cNvPr id="4" name="Slide Number Placeholder 3">
            <a:extLst>
              <a:ext uri="{FF2B5EF4-FFF2-40B4-BE49-F238E27FC236}">
                <a16:creationId xmlns:a16="http://schemas.microsoft.com/office/drawing/2014/main" id="{500BCA85-6F84-4FD1-808A-BE310290B6B4}"/>
              </a:ext>
            </a:extLst>
          </p:cNvPr>
          <p:cNvSpPr>
            <a:spLocks noGrp="1"/>
          </p:cNvSpPr>
          <p:nvPr>
            <p:ph type="sldNum" sz="quarter" idx="12"/>
          </p:nvPr>
        </p:nvSpPr>
        <p:spPr/>
        <p:txBody>
          <a:bodyPr/>
          <a:lstStyle/>
          <a:p>
            <a:fld id="{D57F1E4F-1CFF-5643-939E-217C01CDF565}" type="slidenum">
              <a:rPr lang="en-US" dirty="0"/>
              <a:pPr/>
              <a:t>16</a:t>
            </a:fld>
            <a:endParaRPr lang="en-US"/>
          </a:p>
        </p:txBody>
      </p:sp>
      <p:sp>
        <p:nvSpPr>
          <p:cNvPr id="3" name="Footer Placeholder 2">
            <a:extLst>
              <a:ext uri="{FF2B5EF4-FFF2-40B4-BE49-F238E27FC236}">
                <a16:creationId xmlns:a16="http://schemas.microsoft.com/office/drawing/2014/main" id="{CAAB9289-BDE6-4BB6-91CF-41C93FACBE15}"/>
              </a:ext>
            </a:extLst>
          </p:cNvPr>
          <p:cNvSpPr>
            <a:spLocks noGrp="1"/>
          </p:cNvSpPr>
          <p:nvPr>
            <p:ph type="ftr" sz="quarter" idx="11"/>
          </p:nvPr>
        </p:nvSpPr>
        <p:spPr>
          <a:xfrm>
            <a:off x="351548" y="6494606"/>
            <a:ext cx="6917210" cy="365125"/>
          </a:xfrm>
        </p:spPr>
        <p:txBody>
          <a:bodyPr/>
          <a:lstStyle/>
          <a:p>
            <a:r>
              <a:rPr lang="en-US" dirty="0"/>
              <a:t>Subhankar Das/9609142622</a:t>
            </a:r>
          </a:p>
        </p:txBody>
      </p:sp>
      <p:sp>
        <p:nvSpPr>
          <p:cNvPr id="5" name="TextBox 4">
            <a:extLst>
              <a:ext uri="{FF2B5EF4-FFF2-40B4-BE49-F238E27FC236}">
                <a16:creationId xmlns:a16="http://schemas.microsoft.com/office/drawing/2014/main" id="{5D809ACB-FA38-54BF-32B9-B4FAAFDE5AB3}"/>
              </a:ext>
            </a:extLst>
          </p:cNvPr>
          <p:cNvSpPr txBox="1"/>
          <p:nvPr/>
        </p:nvSpPr>
        <p:spPr>
          <a:xfrm>
            <a:off x="3200400" y="533400"/>
            <a:ext cx="675428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B2324B"/>
                </a:solidFill>
              </a:rPr>
              <a:t>NETWORK AND MINING</a:t>
            </a:r>
            <a:endParaRPr lang="en-US" sz="4000" b="1" u="sng"/>
          </a:p>
        </p:txBody>
      </p:sp>
    </p:spTree>
    <p:extLst>
      <p:ext uri="{BB962C8B-B14F-4D97-AF65-F5344CB8AC3E}">
        <p14:creationId xmlns:p14="http://schemas.microsoft.com/office/powerpoint/2010/main" val="144655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F88B9-8F94-49AC-9422-76DE1935FD2A}"/>
              </a:ext>
            </a:extLst>
          </p:cNvPr>
          <p:cNvSpPr txBox="1"/>
          <p:nvPr/>
        </p:nvSpPr>
        <p:spPr>
          <a:xfrm>
            <a:off x="407514" y="1810640"/>
            <a:ext cx="8183856"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t>A miner may be flooded with many transactions at any given period of time. The maximum size for a block is pre-defined in the system necessitating that only a certain number of transactions be included in the block.</a:t>
            </a:r>
            <a:endParaRPr lang="en-US" sz="4000" b="1" dirty="0">
              <a:solidFill>
                <a:srgbClr val="B2324B"/>
              </a:solidFill>
            </a:endParaRPr>
          </a:p>
          <a:p>
            <a:pPr marL="342900" indent="-342900">
              <a:buFont typeface="Wingdings"/>
              <a:buChar char="q"/>
            </a:pPr>
            <a:endParaRPr lang="en-US" sz="2000" dirty="0"/>
          </a:p>
          <a:p>
            <a:pPr marL="342900" indent="-342900">
              <a:buFont typeface="Wingdings"/>
              <a:buChar char="q"/>
            </a:pPr>
            <a:r>
              <a:rPr lang="en-US" sz="2000" b="1" dirty="0"/>
              <a:t>The number of transactions in the block is determined by the pre-defined block size and the average length of each block. </a:t>
            </a:r>
          </a:p>
          <a:p>
            <a:pPr marL="342900" indent="-342900">
              <a:buFont typeface="Wingdings"/>
              <a:buChar char="q"/>
            </a:pPr>
            <a:endParaRPr lang="en-US" sz="2000" dirty="0"/>
          </a:p>
          <a:p>
            <a:pPr marL="342900" indent="-342900">
              <a:buFont typeface="Wingdings"/>
              <a:buChar char="q"/>
            </a:pPr>
            <a:r>
              <a:rPr lang="en-US" sz="2000" dirty="0"/>
              <a:t>An important tip here is that the sender should not include too much information in its message.</a:t>
            </a:r>
          </a:p>
          <a:p>
            <a:pPr marL="342900" indent="-342900">
              <a:buFont typeface="Wingdings"/>
              <a:buChar char="q"/>
            </a:pPr>
            <a:endParaRPr lang="en-US" sz="2000" dirty="0"/>
          </a:p>
          <a:p>
            <a:pPr marL="342900" indent="-342900">
              <a:buFont typeface="Wingdings"/>
              <a:buChar char="q"/>
            </a:pPr>
            <a:r>
              <a:rPr lang="en-US" sz="2000" dirty="0"/>
              <a:t>A sender generally will also add a transaction fee in terms of a certain </a:t>
            </a:r>
          </a:p>
          <a:p>
            <a:r>
              <a:rPr lang="en-US" sz="2000" dirty="0"/>
              <a:t>     number of bitcoins.</a:t>
            </a:r>
            <a:endParaRPr lang="en-US" dirty="0"/>
          </a:p>
        </p:txBody>
      </p:sp>
      <p:pic>
        <p:nvPicPr>
          <p:cNvPr id="3" name="Picture 3" descr="A picture containing text, silhouette&#10;&#10;Description automatically generated">
            <a:extLst>
              <a:ext uri="{FF2B5EF4-FFF2-40B4-BE49-F238E27FC236}">
                <a16:creationId xmlns:a16="http://schemas.microsoft.com/office/drawing/2014/main" id="{D37BAE7F-7ADC-4528-9DAB-E5FFC95DA54B}"/>
              </a:ext>
            </a:extLst>
          </p:cNvPr>
          <p:cNvPicPr>
            <a:picLocks noChangeAspect="1"/>
          </p:cNvPicPr>
          <p:nvPr/>
        </p:nvPicPr>
        <p:blipFill rotWithShape="1">
          <a:blip r:embed="rId2"/>
          <a:srcRect l="8686" t="18150" r="5791" b="9914"/>
          <a:stretch/>
        </p:blipFill>
        <p:spPr>
          <a:xfrm>
            <a:off x="8641159" y="1910088"/>
            <a:ext cx="3230287" cy="346436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Slide Number Placeholder 4">
            <a:extLst>
              <a:ext uri="{FF2B5EF4-FFF2-40B4-BE49-F238E27FC236}">
                <a16:creationId xmlns:a16="http://schemas.microsoft.com/office/drawing/2014/main" id="{BF368E19-D341-4D65-B2F7-D989EA879BB1}"/>
              </a:ext>
            </a:extLst>
          </p:cNvPr>
          <p:cNvSpPr>
            <a:spLocks noGrp="1"/>
          </p:cNvSpPr>
          <p:nvPr>
            <p:ph type="sldNum" sz="quarter" idx="12"/>
          </p:nvPr>
        </p:nvSpPr>
        <p:spPr/>
        <p:txBody>
          <a:bodyPr/>
          <a:lstStyle/>
          <a:p>
            <a:fld id="{D57F1E4F-1CFF-5643-939E-217C01CDF565}" type="slidenum">
              <a:rPr lang="en-US" dirty="0"/>
              <a:pPr/>
              <a:t>17</a:t>
            </a:fld>
            <a:endParaRPr lang="en-US"/>
          </a:p>
        </p:txBody>
      </p:sp>
      <p:sp>
        <p:nvSpPr>
          <p:cNvPr id="4" name="Footer Placeholder 3">
            <a:extLst>
              <a:ext uri="{FF2B5EF4-FFF2-40B4-BE49-F238E27FC236}">
                <a16:creationId xmlns:a16="http://schemas.microsoft.com/office/drawing/2014/main" id="{1BBCB7F9-949A-4E36-8514-FB8D8B55B915}"/>
              </a:ext>
            </a:extLst>
          </p:cNvPr>
          <p:cNvSpPr>
            <a:spLocks noGrp="1"/>
          </p:cNvSpPr>
          <p:nvPr>
            <p:ph type="ftr" sz="quarter" idx="11"/>
          </p:nvPr>
        </p:nvSpPr>
        <p:spPr>
          <a:xfrm>
            <a:off x="320233" y="6494606"/>
            <a:ext cx="6917210" cy="365125"/>
          </a:xfrm>
        </p:spPr>
        <p:txBody>
          <a:bodyPr/>
          <a:lstStyle/>
          <a:p>
            <a:r>
              <a:rPr lang="en-US"/>
              <a:t>Subhankar Das/9609142622</a:t>
            </a:r>
          </a:p>
        </p:txBody>
      </p:sp>
      <p:sp>
        <p:nvSpPr>
          <p:cNvPr id="6" name="TextBox 5">
            <a:extLst>
              <a:ext uri="{FF2B5EF4-FFF2-40B4-BE49-F238E27FC236}">
                <a16:creationId xmlns:a16="http://schemas.microsoft.com/office/drawing/2014/main" id="{FC1F3645-8B66-6230-1383-061F896B61CF}"/>
              </a:ext>
            </a:extLst>
          </p:cNvPr>
          <p:cNvSpPr txBox="1"/>
          <p:nvPr/>
        </p:nvSpPr>
        <p:spPr>
          <a:xfrm>
            <a:off x="3200399" y="649817"/>
            <a:ext cx="68706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B2324B"/>
                </a:solidFill>
              </a:rPr>
              <a:t>INCENTIVES TO MINERS</a:t>
            </a:r>
            <a:endParaRPr lang="en-US" sz="4000" b="1" u="sng" dirty="0"/>
          </a:p>
        </p:txBody>
      </p:sp>
    </p:spTree>
    <p:extLst>
      <p:ext uri="{BB962C8B-B14F-4D97-AF65-F5344CB8AC3E}">
        <p14:creationId xmlns:p14="http://schemas.microsoft.com/office/powerpoint/2010/main" val="204609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1EB656-1435-4FA9-8B4B-DE06DC0140C7}"/>
              </a:ext>
            </a:extLst>
          </p:cNvPr>
          <p:cNvSpPr txBox="1"/>
          <p:nvPr/>
        </p:nvSpPr>
        <p:spPr>
          <a:xfrm>
            <a:off x="4248151" y="616953"/>
            <a:ext cx="41351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chemeClr val="accent3"/>
                </a:solidFill>
              </a:rPr>
              <a:t>MERKLE TREE</a:t>
            </a:r>
          </a:p>
        </p:txBody>
      </p:sp>
      <p:pic>
        <p:nvPicPr>
          <p:cNvPr id="3" name="Picture 3" descr="Diagram&#10;&#10;Description automatically generated">
            <a:extLst>
              <a:ext uri="{FF2B5EF4-FFF2-40B4-BE49-F238E27FC236}">
                <a16:creationId xmlns:a16="http://schemas.microsoft.com/office/drawing/2014/main" id="{8FC9AD34-A941-42C5-B30E-C04FD3F8A174}"/>
              </a:ext>
            </a:extLst>
          </p:cNvPr>
          <p:cNvPicPr>
            <a:picLocks noChangeAspect="1"/>
          </p:cNvPicPr>
          <p:nvPr/>
        </p:nvPicPr>
        <p:blipFill rotWithShape="1">
          <a:blip r:embed="rId2"/>
          <a:srcRect l="4267" t="3481" r="4688" b="10244"/>
          <a:stretch/>
        </p:blipFill>
        <p:spPr>
          <a:xfrm>
            <a:off x="8181809" y="1326852"/>
            <a:ext cx="3620374" cy="384749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5" descr="Diagram&#10;&#10;Description automatically generated">
            <a:extLst>
              <a:ext uri="{FF2B5EF4-FFF2-40B4-BE49-F238E27FC236}">
                <a16:creationId xmlns:a16="http://schemas.microsoft.com/office/drawing/2014/main" id="{D6131DA2-4B5A-4A72-81A9-97FE197F67E6}"/>
              </a:ext>
            </a:extLst>
          </p:cNvPr>
          <p:cNvPicPr>
            <a:picLocks noChangeAspect="1"/>
          </p:cNvPicPr>
          <p:nvPr/>
        </p:nvPicPr>
        <p:blipFill rotWithShape="1">
          <a:blip r:embed="rId3"/>
          <a:srcRect l="4334" t="9956" r="3715" b="14344"/>
          <a:stretch/>
        </p:blipFill>
        <p:spPr>
          <a:xfrm>
            <a:off x="836585" y="2454558"/>
            <a:ext cx="6290991" cy="195555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AFBFC6CB-D9F9-4635-9729-AAC283CADB31}"/>
              </a:ext>
            </a:extLst>
          </p:cNvPr>
          <p:cNvSpPr txBox="1"/>
          <p:nvPr/>
        </p:nvSpPr>
        <p:spPr>
          <a:xfrm>
            <a:off x="9118712" y="551815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Figure 10</a:t>
            </a:r>
          </a:p>
        </p:txBody>
      </p:sp>
      <p:sp>
        <p:nvSpPr>
          <p:cNvPr id="7" name="TextBox 6">
            <a:extLst>
              <a:ext uri="{FF2B5EF4-FFF2-40B4-BE49-F238E27FC236}">
                <a16:creationId xmlns:a16="http://schemas.microsoft.com/office/drawing/2014/main" id="{796B6C14-BD6B-4E74-B943-83E0B50EF3D0}"/>
              </a:ext>
            </a:extLst>
          </p:cNvPr>
          <p:cNvSpPr txBox="1"/>
          <p:nvPr/>
        </p:nvSpPr>
        <p:spPr>
          <a:xfrm>
            <a:off x="2797791" y="494620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Figure 11</a:t>
            </a:r>
          </a:p>
        </p:txBody>
      </p:sp>
      <p:sp>
        <p:nvSpPr>
          <p:cNvPr id="9" name="Slide Number Placeholder 8">
            <a:extLst>
              <a:ext uri="{FF2B5EF4-FFF2-40B4-BE49-F238E27FC236}">
                <a16:creationId xmlns:a16="http://schemas.microsoft.com/office/drawing/2014/main" id="{CEA04E84-0EBE-4FFA-A262-0921B2264813}"/>
              </a:ext>
            </a:extLst>
          </p:cNvPr>
          <p:cNvSpPr>
            <a:spLocks noGrp="1"/>
          </p:cNvSpPr>
          <p:nvPr>
            <p:ph type="sldNum" sz="quarter" idx="12"/>
          </p:nvPr>
        </p:nvSpPr>
        <p:spPr/>
        <p:txBody>
          <a:bodyPr/>
          <a:lstStyle/>
          <a:p>
            <a:fld id="{D57F1E4F-1CFF-5643-939E-217C01CDF565}" type="slidenum">
              <a:rPr lang="en-US" dirty="0"/>
              <a:pPr/>
              <a:t>18</a:t>
            </a:fld>
            <a:endParaRPr lang="en-US"/>
          </a:p>
        </p:txBody>
      </p:sp>
      <p:sp>
        <p:nvSpPr>
          <p:cNvPr id="8" name="Footer Placeholder 7">
            <a:extLst>
              <a:ext uri="{FF2B5EF4-FFF2-40B4-BE49-F238E27FC236}">
                <a16:creationId xmlns:a16="http://schemas.microsoft.com/office/drawing/2014/main" id="{84122316-0A2F-4E55-BB5F-EF75DEAB09D4}"/>
              </a:ext>
            </a:extLst>
          </p:cNvPr>
          <p:cNvSpPr>
            <a:spLocks noGrp="1"/>
          </p:cNvSpPr>
          <p:nvPr>
            <p:ph type="ftr" sz="quarter" idx="11"/>
          </p:nvPr>
        </p:nvSpPr>
        <p:spPr>
          <a:xfrm>
            <a:off x="341110" y="6494606"/>
            <a:ext cx="6917210" cy="365125"/>
          </a:xfrm>
        </p:spPr>
        <p:txBody>
          <a:bodyPr/>
          <a:lstStyle/>
          <a:p>
            <a:r>
              <a:rPr lang="en-US" dirty="0"/>
              <a:t>Subhankar Das/9609142622</a:t>
            </a:r>
          </a:p>
        </p:txBody>
      </p:sp>
    </p:spTree>
    <p:extLst>
      <p:ext uri="{BB962C8B-B14F-4D97-AF65-F5344CB8AC3E}">
        <p14:creationId xmlns:p14="http://schemas.microsoft.com/office/powerpoint/2010/main" val="165700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EA9203-60F7-67AB-B3B8-D046296B0EEA}"/>
              </a:ext>
            </a:extLst>
          </p:cNvPr>
          <p:cNvSpPr>
            <a:spLocks noGrp="1"/>
          </p:cNvSpPr>
          <p:nvPr>
            <p:ph type="ftr" sz="quarter" idx="11"/>
          </p:nvPr>
        </p:nvSpPr>
        <p:spPr/>
        <p:txBody>
          <a:bodyPr/>
          <a:lstStyle/>
          <a:p>
            <a:r>
              <a:rPr lang="en-US" dirty="0"/>
              <a:t>Subhankar Das/9609142622</a:t>
            </a:r>
          </a:p>
        </p:txBody>
      </p:sp>
      <p:sp>
        <p:nvSpPr>
          <p:cNvPr id="3" name="Slide Number Placeholder 2">
            <a:extLst>
              <a:ext uri="{FF2B5EF4-FFF2-40B4-BE49-F238E27FC236}">
                <a16:creationId xmlns:a16="http://schemas.microsoft.com/office/drawing/2014/main" id="{63A1D5F1-688E-05B4-38E4-C4EAD23BD3E0}"/>
              </a:ext>
            </a:extLst>
          </p:cNvPr>
          <p:cNvSpPr>
            <a:spLocks noGrp="1"/>
          </p:cNvSpPr>
          <p:nvPr>
            <p:ph type="sldNum" sz="quarter" idx="12"/>
          </p:nvPr>
        </p:nvSpPr>
        <p:spPr/>
        <p:txBody>
          <a:bodyPr/>
          <a:lstStyle/>
          <a:p>
            <a:fld id="{D57F1E4F-1CFF-5643-939E-217C01CDF565}" type="slidenum">
              <a:rPr lang="en-US" dirty="0"/>
              <a:pPr/>
              <a:t>19</a:t>
            </a:fld>
            <a:endParaRPr lang="en-US"/>
          </a:p>
        </p:txBody>
      </p:sp>
      <p:pic>
        <p:nvPicPr>
          <p:cNvPr id="5" name="Picture 5">
            <a:extLst>
              <a:ext uri="{FF2B5EF4-FFF2-40B4-BE49-F238E27FC236}">
                <a16:creationId xmlns:a16="http://schemas.microsoft.com/office/drawing/2014/main" id="{4D2D281B-E854-C536-1959-9A0ADF9C5BF9}"/>
              </a:ext>
            </a:extLst>
          </p:cNvPr>
          <p:cNvPicPr>
            <a:picLocks noChangeAspect="1"/>
          </p:cNvPicPr>
          <p:nvPr/>
        </p:nvPicPr>
        <p:blipFill rotWithShape="1">
          <a:blip r:embed="rId2"/>
          <a:srcRect r="8718" b="-146"/>
          <a:stretch/>
        </p:blipFill>
        <p:spPr>
          <a:xfrm>
            <a:off x="3500904" y="1237445"/>
            <a:ext cx="7658079" cy="5625498"/>
          </a:xfrm>
          <a:prstGeom prst="rect">
            <a:avLst/>
          </a:prstGeom>
        </p:spPr>
      </p:pic>
      <p:sp>
        <p:nvSpPr>
          <p:cNvPr id="4" name="TextBox 3">
            <a:extLst>
              <a:ext uri="{FF2B5EF4-FFF2-40B4-BE49-F238E27FC236}">
                <a16:creationId xmlns:a16="http://schemas.microsoft.com/office/drawing/2014/main" id="{2C52FF5B-F3F9-DC3C-6381-AB2B2BB37C15}"/>
              </a:ext>
            </a:extLst>
          </p:cNvPr>
          <p:cNvSpPr txBox="1"/>
          <p:nvPr/>
        </p:nvSpPr>
        <p:spPr>
          <a:xfrm>
            <a:off x="367048" y="699751"/>
            <a:ext cx="113935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q"/>
            </a:pPr>
            <a:r>
              <a:rPr lang="en-US" sz="2800" b="1" dirty="0"/>
              <a:t> How a receiver verifies the payment without having the ability to trace a received coin right to its origin ?</a:t>
            </a:r>
            <a:endParaRPr lang="en-US" b="1"/>
          </a:p>
        </p:txBody>
      </p:sp>
    </p:spTree>
    <p:extLst>
      <p:ext uri="{BB962C8B-B14F-4D97-AF65-F5344CB8AC3E}">
        <p14:creationId xmlns:p14="http://schemas.microsoft.com/office/powerpoint/2010/main" val="176796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D695B4A1-1EAF-43E6-A55B-F16D7F6CF5D4}"/>
              </a:ext>
            </a:extLst>
          </p:cNvPr>
          <p:cNvPicPr>
            <a:picLocks noChangeAspect="1"/>
          </p:cNvPicPr>
          <p:nvPr/>
        </p:nvPicPr>
        <p:blipFill>
          <a:blip r:embed="rId2"/>
          <a:stretch>
            <a:fillRect/>
          </a:stretch>
        </p:blipFill>
        <p:spPr>
          <a:xfrm>
            <a:off x="657225" y="2914018"/>
            <a:ext cx="4962525" cy="2543294"/>
          </a:xfrm>
          <a:prstGeom prst="rect">
            <a:avLst/>
          </a:prstGeom>
        </p:spPr>
      </p:pic>
      <p:sp>
        <p:nvSpPr>
          <p:cNvPr id="2" name="TextBox 1">
            <a:extLst>
              <a:ext uri="{FF2B5EF4-FFF2-40B4-BE49-F238E27FC236}">
                <a16:creationId xmlns:a16="http://schemas.microsoft.com/office/drawing/2014/main" id="{31A63161-D9D0-4EAC-BB5A-2C072E314577}"/>
              </a:ext>
            </a:extLst>
          </p:cNvPr>
          <p:cNvSpPr txBox="1"/>
          <p:nvPr/>
        </p:nvSpPr>
        <p:spPr>
          <a:xfrm>
            <a:off x="5930210" y="1890722"/>
            <a:ext cx="5904634" cy="175968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750" indent="-285750" defTabSz="457200">
              <a:lnSpc>
                <a:spcPct val="90000"/>
              </a:lnSpc>
              <a:spcBef>
                <a:spcPct val="20000"/>
              </a:spcBef>
              <a:spcAft>
                <a:spcPts val="600"/>
              </a:spcAft>
              <a:buClr>
                <a:schemeClr val="accent2"/>
              </a:buClr>
              <a:buSzPct val="92000"/>
              <a:buFont typeface="Wingdings"/>
              <a:buChar char="q"/>
            </a:pPr>
            <a:r>
              <a:rPr lang="en-US" sz="2400" dirty="0">
                <a:solidFill>
                  <a:schemeClr val="tx2"/>
                </a:solidFill>
              </a:rPr>
              <a:t>The technology is being adapted into many verticals like </a:t>
            </a:r>
            <a:r>
              <a:rPr lang="en-US" sz="2400" b="1" u="sng" dirty="0">
                <a:solidFill>
                  <a:schemeClr val="tx2"/>
                </a:solidFill>
              </a:rPr>
              <a:t>Healthcare, Medicines, Insurance, Smart Properties, Automobiles, and even Governments</a:t>
            </a:r>
            <a:r>
              <a:rPr lang="en-US" sz="2400" b="1" dirty="0">
                <a:solidFill>
                  <a:schemeClr val="tx2"/>
                </a:solidFill>
              </a:rPr>
              <a:t>.</a:t>
            </a:r>
            <a:endParaRPr lang="en-US" sz="2400" b="1" u="sng" dirty="0">
              <a:solidFill>
                <a:schemeClr val="tx2"/>
              </a:solidFill>
            </a:endParaRPr>
          </a:p>
        </p:txBody>
      </p:sp>
      <p:sp>
        <p:nvSpPr>
          <p:cNvPr id="3" name="Footer Placeholder 2">
            <a:extLst>
              <a:ext uri="{FF2B5EF4-FFF2-40B4-BE49-F238E27FC236}">
                <a16:creationId xmlns:a16="http://schemas.microsoft.com/office/drawing/2014/main" id="{A063740E-64CA-4584-9D85-E5759DA0F44A}"/>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dirty="0">
                <a:solidFill>
                  <a:schemeClr val="accent2"/>
                </a:solidFill>
                <a:latin typeface="+mn-lt"/>
                <a:ea typeface="+mn-ea"/>
                <a:cs typeface="+mn-cs"/>
              </a:rPr>
              <a:t>Subhankar Das/9609142622</a:t>
            </a:r>
          </a:p>
        </p:txBody>
      </p:sp>
      <p:sp>
        <p:nvSpPr>
          <p:cNvPr id="5" name="Slide Number Placeholder 4">
            <a:extLst>
              <a:ext uri="{FF2B5EF4-FFF2-40B4-BE49-F238E27FC236}">
                <a16:creationId xmlns:a16="http://schemas.microsoft.com/office/drawing/2014/main" id="{9803EC5F-D4AC-4701-BD16-7A78E2CFC3D6}"/>
              </a:ext>
            </a:extLst>
          </p:cNvPr>
          <p:cNvSpPr>
            <a:spLocks noGrp="1"/>
          </p:cNvSpPr>
          <p:nvPr>
            <p:ph type="sldNum" sz="quarter" idx="12"/>
          </p:nvPr>
        </p:nvSpPr>
        <p:spPr>
          <a:xfrm>
            <a:off x="10558300" y="6400800"/>
            <a:ext cx="1052508" cy="365125"/>
          </a:xfrm>
        </p:spPr>
        <p:txBody>
          <a:bodyPr vert="horz" lIns="91440" tIns="45720" rIns="91440" bIns="45720" rtlCol="0" anchor="ctr">
            <a:normAutofit/>
          </a:bodyPr>
          <a:lstStyle/>
          <a:p>
            <a:pPr>
              <a:spcAft>
                <a:spcPts val="600"/>
              </a:spcAft>
            </a:pPr>
            <a:fld id="{D57F1E4F-1CFF-5643-939E-217C01CDF565}" type="slidenum">
              <a:rPr lang="en-US" dirty="0"/>
              <a:pPr>
                <a:spcAft>
                  <a:spcPts val="600"/>
                </a:spcAft>
              </a:pPr>
              <a:t>2</a:t>
            </a:fld>
            <a:endParaRPr lang="en-US"/>
          </a:p>
        </p:txBody>
      </p:sp>
      <p:sp>
        <p:nvSpPr>
          <p:cNvPr id="6" name="TextBox 5">
            <a:extLst>
              <a:ext uri="{FF2B5EF4-FFF2-40B4-BE49-F238E27FC236}">
                <a16:creationId xmlns:a16="http://schemas.microsoft.com/office/drawing/2014/main" id="{2628210F-399B-99B2-D4B6-5FC9C185A6A3}"/>
              </a:ext>
            </a:extLst>
          </p:cNvPr>
          <p:cNvSpPr txBox="1"/>
          <p:nvPr/>
        </p:nvSpPr>
        <p:spPr>
          <a:xfrm>
            <a:off x="3844344" y="860738"/>
            <a:ext cx="598438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INTRODUCTION</a:t>
            </a:r>
            <a:endParaRPr lang="en-US" sz="4000">
              <a:solidFill>
                <a:schemeClr val="bg1"/>
              </a:solidFill>
            </a:endParaRPr>
          </a:p>
        </p:txBody>
      </p:sp>
      <p:sp>
        <p:nvSpPr>
          <p:cNvPr id="7" name="TextBox 6">
            <a:extLst>
              <a:ext uri="{FF2B5EF4-FFF2-40B4-BE49-F238E27FC236}">
                <a16:creationId xmlns:a16="http://schemas.microsoft.com/office/drawing/2014/main" id="{21AD6298-203A-4279-6DD1-25144494AC67}"/>
              </a:ext>
            </a:extLst>
          </p:cNvPr>
          <p:cNvSpPr txBox="1"/>
          <p:nvPr/>
        </p:nvSpPr>
        <p:spPr>
          <a:xfrm>
            <a:off x="5930900" y="3750733"/>
            <a:ext cx="5537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400" dirty="0">
                <a:solidFill>
                  <a:srgbClr val="3D3D3D"/>
                </a:solidFill>
              </a:rPr>
              <a:t>Most successful implementation of Blockchain is the </a:t>
            </a:r>
            <a:r>
              <a:rPr lang="en-US" sz="2400" b="1" dirty="0">
                <a:solidFill>
                  <a:srgbClr val="3D3D3D"/>
                </a:solidFill>
              </a:rPr>
              <a:t>Bitcoin - A Peer-to-Peer Electronic Cash System</a:t>
            </a:r>
            <a:r>
              <a:rPr lang="en-US" sz="2400" dirty="0">
                <a:solidFill>
                  <a:srgbClr val="3D3D3D"/>
                </a:solidFill>
              </a:rPr>
              <a:t>, which incidentally is also the first implementation of blockchain technology.</a:t>
            </a:r>
            <a:endParaRPr lang="en-US" sz="2400"/>
          </a:p>
        </p:txBody>
      </p:sp>
    </p:spTree>
    <p:extLst>
      <p:ext uri="{BB962C8B-B14F-4D97-AF65-F5344CB8AC3E}">
        <p14:creationId xmlns:p14="http://schemas.microsoft.com/office/powerpoint/2010/main" val="288701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76F42529-128D-421B-864A-65345C2409F3}"/>
              </a:ext>
            </a:extLst>
          </p:cNvPr>
          <p:cNvPicPr>
            <a:picLocks noChangeAspect="1"/>
          </p:cNvPicPr>
          <p:nvPr/>
        </p:nvPicPr>
        <p:blipFill>
          <a:blip r:embed="rId2"/>
          <a:stretch>
            <a:fillRect/>
          </a:stretch>
        </p:blipFill>
        <p:spPr>
          <a:xfrm>
            <a:off x="3166016" y="3078179"/>
            <a:ext cx="5170854" cy="2272337"/>
          </a:xfrm>
          <a:prstGeom prst="rect">
            <a:avLst/>
          </a:prstGeom>
        </p:spPr>
      </p:pic>
      <p:sp>
        <p:nvSpPr>
          <p:cNvPr id="2" name="TextBox 1">
            <a:extLst>
              <a:ext uri="{FF2B5EF4-FFF2-40B4-BE49-F238E27FC236}">
                <a16:creationId xmlns:a16="http://schemas.microsoft.com/office/drawing/2014/main" id="{77C274AA-73FB-4B8A-B650-18EA59E6E713}"/>
              </a:ext>
            </a:extLst>
          </p:cNvPr>
          <p:cNvSpPr txBox="1"/>
          <p:nvPr/>
        </p:nvSpPr>
        <p:spPr>
          <a:xfrm>
            <a:off x="513914" y="184150"/>
            <a:ext cx="11405936" cy="62170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                </a:t>
            </a:r>
            <a:endParaRPr lang="en-US" sz="4000" b="1" u="sng">
              <a:solidFill>
                <a:schemeClr val="accent3"/>
              </a:solidFill>
            </a:endParaRPr>
          </a:p>
          <a:p>
            <a:endParaRPr lang="en-US" dirty="0"/>
          </a:p>
          <a:p>
            <a:pPr marL="285750" indent="-285750">
              <a:buFont typeface="Wingdings"/>
              <a:buChar char="q"/>
            </a:pPr>
            <a:r>
              <a:rPr lang="en-US" sz="2000" dirty="0"/>
              <a:t>Consider a case whereby as a vendor you may like to verify a certain payment made in the past. </a:t>
            </a:r>
          </a:p>
          <a:p>
            <a:pPr marL="285750" indent="-285750">
              <a:buFont typeface="Wingdings"/>
              <a:buChar char="q"/>
            </a:pPr>
            <a:endParaRPr lang="en-US" sz="2000" dirty="0"/>
          </a:p>
          <a:p>
            <a:pPr marL="285750" indent="-285750">
              <a:buFont typeface="Wingdings"/>
              <a:buChar char="q"/>
            </a:pPr>
            <a:r>
              <a:rPr lang="en-US" sz="2000" dirty="0">
                <a:highlight>
                  <a:srgbClr val="FFFF00"/>
                </a:highlight>
              </a:rPr>
              <a:t>You can now search backwards in your copy of the blockchain until you find a block in which the desired transaction is timestamped in</a:t>
            </a:r>
            <a:r>
              <a:rPr lang="en-US" sz="2000" dirty="0"/>
              <a:t>.</a:t>
            </a:r>
          </a:p>
          <a:p>
            <a:endParaRPr lang="en-US" sz="2000" dirty="0"/>
          </a:p>
          <a:p>
            <a:pPr marL="285750" indent="-285750">
              <a:buFont typeface="Wingdings"/>
              <a:buChar char="q"/>
            </a:pPr>
            <a:r>
              <a:rPr lang="en-US" sz="2000" dirty="0"/>
              <a:t>Now, request the Merkle tree of the selected block and you will have the transaction that you are looking for. This is illustrated in below Figure (Figure 12)</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ea typeface="+mn-lt"/>
                <a:cs typeface="+mn-lt"/>
              </a:rPr>
              <a:t>Here, we assume that you are looking for Tx103. Though you may not be able to see the contents of Tx103, you know that this has been accepted by the block to which it belongs and all subsequent blocks in the chain.</a:t>
            </a:r>
            <a:endParaRPr lang="en-US" sz="2000" dirty="0"/>
          </a:p>
        </p:txBody>
      </p:sp>
      <p:sp>
        <p:nvSpPr>
          <p:cNvPr id="4" name="TextBox 3">
            <a:extLst>
              <a:ext uri="{FF2B5EF4-FFF2-40B4-BE49-F238E27FC236}">
                <a16:creationId xmlns:a16="http://schemas.microsoft.com/office/drawing/2014/main" id="{D3027FAC-2761-4207-B7DB-963B8984AA60}"/>
              </a:ext>
            </a:extLst>
          </p:cNvPr>
          <p:cNvSpPr txBox="1"/>
          <p:nvPr/>
        </p:nvSpPr>
        <p:spPr>
          <a:xfrm>
            <a:off x="5510351" y="4766733"/>
            <a:ext cx="13779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Figure 12</a:t>
            </a:r>
          </a:p>
        </p:txBody>
      </p:sp>
      <p:sp>
        <p:nvSpPr>
          <p:cNvPr id="6" name="Slide Number Placeholder 5">
            <a:extLst>
              <a:ext uri="{FF2B5EF4-FFF2-40B4-BE49-F238E27FC236}">
                <a16:creationId xmlns:a16="http://schemas.microsoft.com/office/drawing/2014/main" id="{01273242-5CBD-48AF-AC54-42EEE22F2D88}"/>
              </a:ext>
            </a:extLst>
          </p:cNvPr>
          <p:cNvSpPr>
            <a:spLocks noGrp="1"/>
          </p:cNvSpPr>
          <p:nvPr>
            <p:ph type="sldNum" sz="quarter" idx="12"/>
          </p:nvPr>
        </p:nvSpPr>
        <p:spPr/>
        <p:txBody>
          <a:bodyPr/>
          <a:lstStyle/>
          <a:p>
            <a:fld id="{D57F1E4F-1CFF-5643-939E-217C01CDF565}" type="slidenum">
              <a:rPr lang="en-US" dirty="0"/>
              <a:pPr/>
              <a:t>20</a:t>
            </a:fld>
            <a:endParaRPr lang="en-US"/>
          </a:p>
        </p:txBody>
      </p:sp>
      <p:sp>
        <p:nvSpPr>
          <p:cNvPr id="5" name="Footer Placeholder 4">
            <a:extLst>
              <a:ext uri="{FF2B5EF4-FFF2-40B4-BE49-F238E27FC236}">
                <a16:creationId xmlns:a16="http://schemas.microsoft.com/office/drawing/2014/main" id="{73ED9F23-9ECF-449A-9EB7-7DFB80903E4E}"/>
              </a:ext>
            </a:extLst>
          </p:cNvPr>
          <p:cNvSpPr>
            <a:spLocks noGrp="1"/>
          </p:cNvSpPr>
          <p:nvPr>
            <p:ph type="ftr" sz="quarter" idx="11"/>
          </p:nvPr>
        </p:nvSpPr>
        <p:spPr>
          <a:xfrm>
            <a:off x="351548" y="6494606"/>
            <a:ext cx="6917210" cy="365125"/>
          </a:xfrm>
        </p:spPr>
        <p:txBody>
          <a:bodyPr/>
          <a:lstStyle/>
          <a:p>
            <a:r>
              <a:rPr lang="en-US"/>
              <a:t>Subhankar Das/9609142622</a:t>
            </a:r>
          </a:p>
        </p:txBody>
      </p:sp>
      <p:sp>
        <p:nvSpPr>
          <p:cNvPr id="7" name="TextBox 6">
            <a:extLst>
              <a:ext uri="{FF2B5EF4-FFF2-40B4-BE49-F238E27FC236}">
                <a16:creationId xmlns:a16="http://schemas.microsoft.com/office/drawing/2014/main" id="{18CEEF0B-B55F-FC2B-466C-9137BCC3E373}"/>
              </a:ext>
            </a:extLst>
          </p:cNvPr>
          <p:cNvSpPr txBox="1"/>
          <p:nvPr/>
        </p:nvSpPr>
        <p:spPr>
          <a:xfrm>
            <a:off x="2988733" y="533400"/>
            <a:ext cx="748453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B2324B"/>
                </a:solidFill>
              </a:rPr>
              <a:t>PAYMENT VERIFICATION</a:t>
            </a:r>
            <a:endParaRPr lang="en-US" sz="4000" b="1" u="sng"/>
          </a:p>
        </p:txBody>
      </p:sp>
    </p:spTree>
    <p:extLst>
      <p:ext uri="{BB962C8B-B14F-4D97-AF65-F5344CB8AC3E}">
        <p14:creationId xmlns:p14="http://schemas.microsoft.com/office/powerpoint/2010/main" val="132185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6F5314D9-D9FA-494A-9BBD-5E2D41AC2AFD}"/>
              </a:ext>
            </a:extLst>
          </p:cNvPr>
          <p:cNvPicPr>
            <a:picLocks noChangeAspect="1"/>
          </p:cNvPicPr>
          <p:nvPr/>
        </p:nvPicPr>
        <p:blipFill>
          <a:blip r:embed="rId2"/>
          <a:stretch>
            <a:fillRect/>
          </a:stretch>
        </p:blipFill>
        <p:spPr>
          <a:xfrm>
            <a:off x="2884037" y="1870587"/>
            <a:ext cx="5342350" cy="1430712"/>
          </a:xfrm>
          <a:prstGeom prst="rect">
            <a:avLst/>
          </a:prstGeom>
        </p:spPr>
      </p:pic>
      <p:pic>
        <p:nvPicPr>
          <p:cNvPr id="4" name="Picture 4" descr="Diagram&#10;&#10;Description automatically generated">
            <a:extLst>
              <a:ext uri="{FF2B5EF4-FFF2-40B4-BE49-F238E27FC236}">
                <a16:creationId xmlns:a16="http://schemas.microsoft.com/office/drawing/2014/main" id="{5A954608-677F-400C-9D62-B572708B1EFB}"/>
              </a:ext>
            </a:extLst>
          </p:cNvPr>
          <p:cNvPicPr>
            <a:picLocks noChangeAspect="1"/>
          </p:cNvPicPr>
          <p:nvPr/>
        </p:nvPicPr>
        <p:blipFill rotWithShape="1">
          <a:blip r:embed="rId3"/>
          <a:srcRect l="2406" b="-535"/>
          <a:stretch/>
        </p:blipFill>
        <p:spPr>
          <a:xfrm>
            <a:off x="2883916" y="2977314"/>
            <a:ext cx="6863716" cy="1993475"/>
          </a:xfrm>
          <a:prstGeom prst="rect">
            <a:avLst/>
          </a:prstGeom>
        </p:spPr>
      </p:pic>
      <p:sp>
        <p:nvSpPr>
          <p:cNvPr id="2" name="TextBox 1">
            <a:extLst>
              <a:ext uri="{FF2B5EF4-FFF2-40B4-BE49-F238E27FC236}">
                <a16:creationId xmlns:a16="http://schemas.microsoft.com/office/drawing/2014/main" id="{C38850A4-DFBB-44EE-9526-3F2B9AE6F08A}"/>
              </a:ext>
            </a:extLst>
          </p:cNvPr>
          <p:cNvSpPr txBox="1"/>
          <p:nvPr/>
        </p:nvSpPr>
        <p:spPr>
          <a:xfrm>
            <a:off x="636494" y="548921"/>
            <a:ext cx="11361710" cy="5663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               </a:t>
            </a:r>
            <a:endParaRPr lang="en-US" sz="4000" b="1" u="sng" dirty="0">
              <a:solidFill>
                <a:schemeClr val="accent3"/>
              </a:solidFill>
            </a:endParaRPr>
          </a:p>
          <a:p>
            <a:r>
              <a:rPr lang="en-US" sz="2000" dirty="0"/>
              <a:t>As we have seen the Bitcoin network contains several miners. It is possible, that the two different miners solve the Proof-of-Work at the same time and thus add their blocks to the last known block in the chain. This is illustrated in image (</a:t>
            </a:r>
            <a:r>
              <a:rPr lang="en-US" sz="2000" dirty="0">
                <a:ea typeface="+mn-lt"/>
                <a:cs typeface="+mn-lt"/>
              </a:rPr>
              <a:t>Figure 13</a:t>
            </a:r>
            <a:r>
              <a:rPr lang="en-US" sz="2000" dirty="0"/>
              <a:t>)</a:t>
            </a:r>
          </a:p>
          <a:p>
            <a:endParaRPr lang="en-US"/>
          </a:p>
          <a:p>
            <a:endParaRPr lang="en-US"/>
          </a:p>
          <a:p>
            <a:endParaRPr lang="en-US"/>
          </a:p>
          <a:p>
            <a:endParaRPr lang="en-US" dirty="0"/>
          </a:p>
          <a:p>
            <a:endParaRPr lang="en-US" dirty="0"/>
          </a:p>
          <a:p>
            <a:endParaRPr lang="en-US"/>
          </a:p>
          <a:p>
            <a:endParaRPr lang="en-US">
              <a:ea typeface="+mn-lt"/>
              <a:cs typeface="+mn-lt"/>
            </a:endParaRPr>
          </a:p>
          <a:p>
            <a:endParaRPr lang="en-US">
              <a:ea typeface="+mn-lt"/>
              <a:cs typeface="+mn-lt"/>
            </a:endParaRPr>
          </a:p>
          <a:p>
            <a:endParaRPr lang="en-US">
              <a:ea typeface="+mn-lt"/>
              <a:cs typeface="+mn-lt"/>
            </a:endParaRPr>
          </a:p>
          <a:p>
            <a:endParaRPr lang="en-US" sz="2000" dirty="0">
              <a:ea typeface="+mn-lt"/>
              <a:cs typeface="+mn-lt"/>
            </a:endParaRPr>
          </a:p>
          <a:p>
            <a:endParaRPr lang="en-US" sz="2000" dirty="0">
              <a:ea typeface="+mn-lt"/>
              <a:cs typeface="+mn-lt"/>
            </a:endParaRPr>
          </a:p>
          <a:p>
            <a:r>
              <a:rPr lang="en-US" sz="2000" dirty="0">
                <a:ea typeface="+mn-lt"/>
                <a:cs typeface="+mn-lt"/>
              </a:rPr>
              <a:t>In Bitcoin architecture, the longest branch always wins and the shorter ones are purged. So the Block 104-B has to be purged. Before purging this block, all transactions in this block will be returned to the transaction pool so that they are mined and added to some future block. </a:t>
            </a:r>
            <a:endParaRPr lang="en-US" sz="2000" u="sng">
              <a:ea typeface="+mn-lt"/>
              <a:cs typeface="+mn-lt"/>
            </a:endParaRPr>
          </a:p>
        </p:txBody>
      </p:sp>
      <p:sp>
        <p:nvSpPr>
          <p:cNvPr id="5" name="TextBox 4">
            <a:extLst>
              <a:ext uri="{FF2B5EF4-FFF2-40B4-BE49-F238E27FC236}">
                <a16:creationId xmlns:a16="http://schemas.microsoft.com/office/drawing/2014/main" id="{48B9776D-76CC-43E3-8A18-291CBEFF78EC}"/>
              </a:ext>
            </a:extLst>
          </p:cNvPr>
          <p:cNvSpPr txBox="1"/>
          <p:nvPr/>
        </p:nvSpPr>
        <p:spPr>
          <a:xfrm>
            <a:off x="4823275" y="435339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Figure 14</a:t>
            </a:r>
          </a:p>
        </p:txBody>
      </p:sp>
      <p:sp>
        <p:nvSpPr>
          <p:cNvPr id="6" name="TextBox 5">
            <a:extLst>
              <a:ext uri="{FF2B5EF4-FFF2-40B4-BE49-F238E27FC236}">
                <a16:creationId xmlns:a16="http://schemas.microsoft.com/office/drawing/2014/main" id="{55AD0606-D599-4CA8-AD29-3495DA014352}"/>
              </a:ext>
            </a:extLst>
          </p:cNvPr>
          <p:cNvSpPr txBox="1"/>
          <p:nvPr/>
        </p:nvSpPr>
        <p:spPr>
          <a:xfrm>
            <a:off x="4824663" y="279934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Figure 13</a:t>
            </a:r>
          </a:p>
        </p:txBody>
      </p:sp>
      <p:sp>
        <p:nvSpPr>
          <p:cNvPr id="8" name="Slide Number Placeholder 7">
            <a:extLst>
              <a:ext uri="{FF2B5EF4-FFF2-40B4-BE49-F238E27FC236}">
                <a16:creationId xmlns:a16="http://schemas.microsoft.com/office/drawing/2014/main" id="{20D4EA9F-ED19-4779-939B-E5FBE00B74BB}"/>
              </a:ext>
            </a:extLst>
          </p:cNvPr>
          <p:cNvSpPr>
            <a:spLocks noGrp="1"/>
          </p:cNvSpPr>
          <p:nvPr>
            <p:ph type="sldNum" sz="quarter" idx="12"/>
          </p:nvPr>
        </p:nvSpPr>
        <p:spPr/>
        <p:txBody>
          <a:bodyPr/>
          <a:lstStyle/>
          <a:p>
            <a:fld id="{D57F1E4F-1CFF-5643-939E-217C01CDF565}" type="slidenum">
              <a:rPr lang="en-US" dirty="0"/>
              <a:pPr/>
              <a:t>21</a:t>
            </a:fld>
            <a:endParaRPr lang="en-US"/>
          </a:p>
        </p:txBody>
      </p:sp>
      <p:sp>
        <p:nvSpPr>
          <p:cNvPr id="7" name="Footer Placeholder 6">
            <a:extLst>
              <a:ext uri="{FF2B5EF4-FFF2-40B4-BE49-F238E27FC236}">
                <a16:creationId xmlns:a16="http://schemas.microsoft.com/office/drawing/2014/main" id="{7353113B-AAA2-461C-A6FB-DAF38AED493D}"/>
              </a:ext>
            </a:extLst>
          </p:cNvPr>
          <p:cNvSpPr>
            <a:spLocks noGrp="1"/>
          </p:cNvSpPr>
          <p:nvPr>
            <p:ph type="ftr" sz="quarter" idx="11"/>
          </p:nvPr>
        </p:nvSpPr>
        <p:spPr>
          <a:xfrm>
            <a:off x="330671" y="6494606"/>
            <a:ext cx="6917210" cy="365125"/>
          </a:xfrm>
        </p:spPr>
        <p:txBody>
          <a:bodyPr/>
          <a:lstStyle/>
          <a:p>
            <a:r>
              <a:rPr lang="en-US"/>
              <a:t>Subhankar Das/9609142622</a:t>
            </a:r>
          </a:p>
        </p:txBody>
      </p:sp>
      <p:sp>
        <p:nvSpPr>
          <p:cNvPr id="9" name="TextBox 8">
            <a:extLst>
              <a:ext uri="{FF2B5EF4-FFF2-40B4-BE49-F238E27FC236}">
                <a16:creationId xmlns:a16="http://schemas.microsoft.com/office/drawing/2014/main" id="{317DFC5C-B3D5-7DDC-DA97-EB35B3E0D1AC}"/>
              </a:ext>
            </a:extLst>
          </p:cNvPr>
          <p:cNvSpPr txBox="1"/>
          <p:nvPr/>
        </p:nvSpPr>
        <p:spPr>
          <a:xfrm>
            <a:off x="2882900" y="543983"/>
            <a:ext cx="707178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B2324B"/>
                </a:solidFill>
              </a:rPr>
              <a:t>RESOLVING CONFLICTS</a:t>
            </a:r>
            <a:endParaRPr lang="en-US" sz="4000" b="1" u="sng"/>
          </a:p>
        </p:txBody>
      </p:sp>
    </p:spTree>
    <p:extLst>
      <p:ext uri="{BB962C8B-B14F-4D97-AF65-F5344CB8AC3E}">
        <p14:creationId xmlns:p14="http://schemas.microsoft.com/office/powerpoint/2010/main" val="118582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4B0E5-F1F6-4ECD-8F02-29201BDA6D93}"/>
              </a:ext>
            </a:extLst>
          </p:cNvPr>
          <p:cNvSpPr txBox="1"/>
          <p:nvPr/>
        </p:nvSpPr>
        <p:spPr>
          <a:xfrm>
            <a:off x="438708" y="5099745"/>
            <a:ext cx="8457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b="1" u="sng" dirty="0"/>
              <a:t>Any online internet based system is vulnerable to abuses. </a:t>
            </a:r>
            <a:endParaRPr lang="en-US" sz="2000" dirty="0"/>
          </a:p>
        </p:txBody>
      </p:sp>
      <p:pic>
        <p:nvPicPr>
          <p:cNvPr id="3" name="Picture 3" descr="Icon&#10;&#10;Description automatically generated">
            <a:extLst>
              <a:ext uri="{FF2B5EF4-FFF2-40B4-BE49-F238E27FC236}">
                <a16:creationId xmlns:a16="http://schemas.microsoft.com/office/drawing/2014/main" id="{BB8C03BC-9ED7-4B38-BC0F-35D8DF3F61BC}"/>
              </a:ext>
            </a:extLst>
          </p:cNvPr>
          <p:cNvPicPr>
            <a:picLocks noChangeAspect="1"/>
          </p:cNvPicPr>
          <p:nvPr/>
        </p:nvPicPr>
        <p:blipFill>
          <a:blip r:embed="rId2"/>
          <a:stretch>
            <a:fillRect/>
          </a:stretch>
        </p:blipFill>
        <p:spPr>
          <a:xfrm>
            <a:off x="8785607" y="1068719"/>
            <a:ext cx="2983282" cy="194945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4" descr="Chart&#10;&#10;Description automatically generated">
            <a:extLst>
              <a:ext uri="{FF2B5EF4-FFF2-40B4-BE49-F238E27FC236}">
                <a16:creationId xmlns:a16="http://schemas.microsoft.com/office/drawing/2014/main" id="{9C350D38-4AF4-4B54-A8E8-AAA9C3E913E8}"/>
              </a:ext>
            </a:extLst>
          </p:cNvPr>
          <p:cNvPicPr>
            <a:picLocks noChangeAspect="1"/>
          </p:cNvPicPr>
          <p:nvPr/>
        </p:nvPicPr>
        <p:blipFill>
          <a:blip r:embed="rId3"/>
          <a:stretch>
            <a:fillRect/>
          </a:stretch>
        </p:blipFill>
        <p:spPr>
          <a:xfrm>
            <a:off x="8784785" y="4077122"/>
            <a:ext cx="2983831" cy="195516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Slide Number Placeholder 5">
            <a:extLst>
              <a:ext uri="{FF2B5EF4-FFF2-40B4-BE49-F238E27FC236}">
                <a16:creationId xmlns:a16="http://schemas.microsoft.com/office/drawing/2014/main" id="{D8E118BF-4A6F-4E11-A2B1-A43354AD4B91}"/>
              </a:ext>
            </a:extLst>
          </p:cNvPr>
          <p:cNvSpPr>
            <a:spLocks noGrp="1"/>
          </p:cNvSpPr>
          <p:nvPr>
            <p:ph type="sldNum" sz="quarter" idx="12"/>
          </p:nvPr>
        </p:nvSpPr>
        <p:spPr/>
        <p:txBody>
          <a:bodyPr/>
          <a:lstStyle/>
          <a:p>
            <a:fld id="{D57F1E4F-1CFF-5643-939E-217C01CDF565}" type="slidenum">
              <a:rPr lang="en-US" dirty="0"/>
              <a:pPr/>
              <a:t>22</a:t>
            </a:fld>
            <a:endParaRPr lang="en-US"/>
          </a:p>
        </p:txBody>
      </p:sp>
      <p:sp>
        <p:nvSpPr>
          <p:cNvPr id="5" name="Footer Placeholder 4">
            <a:extLst>
              <a:ext uri="{FF2B5EF4-FFF2-40B4-BE49-F238E27FC236}">
                <a16:creationId xmlns:a16="http://schemas.microsoft.com/office/drawing/2014/main" id="{1A3BC466-2675-4EC4-B2A3-9E4ADCD48E97}"/>
              </a:ext>
            </a:extLst>
          </p:cNvPr>
          <p:cNvSpPr>
            <a:spLocks noGrp="1"/>
          </p:cNvSpPr>
          <p:nvPr>
            <p:ph type="ftr" sz="quarter" idx="11"/>
          </p:nvPr>
        </p:nvSpPr>
        <p:spPr>
          <a:xfrm>
            <a:off x="330671" y="6494606"/>
            <a:ext cx="6917210" cy="365125"/>
          </a:xfrm>
        </p:spPr>
        <p:txBody>
          <a:bodyPr/>
          <a:lstStyle/>
          <a:p>
            <a:r>
              <a:rPr lang="en-US"/>
              <a:t>Subhankar Das/9609142622</a:t>
            </a:r>
          </a:p>
        </p:txBody>
      </p:sp>
      <p:sp>
        <p:nvSpPr>
          <p:cNvPr id="7" name="TextBox 6">
            <a:extLst>
              <a:ext uri="{FF2B5EF4-FFF2-40B4-BE49-F238E27FC236}">
                <a16:creationId xmlns:a16="http://schemas.microsoft.com/office/drawing/2014/main" id="{5AACAD94-8F5D-0412-D414-72C1FD15B18E}"/>
              </a:ext>
            </a:extLst>
          </p:cNvPr>
          <p:cNvSpPr txBox="1"/>
          <p:nvPr/>
        </p:nvSpPr>
        <p:spPr>
          <a:xfrm>
            <a:off x="4840817" y="512233"/>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B2324B"/>
                </a:solidFill>
              </a:rPr>
              <a:t>PRIVACY</a:t>
            </a:r>
            <a:endParaRPr lang="en-US" sz="4000" b="1" u="sng"/>
          </a:p>
        </p:txBody>
      </p:sp>
      <p:sp>
        <p:nvSpPr>
          <p:cNvPr id="8" name="TextBox 7">
            <a:extLst>
              <a:ext uri="{FF2B5EF4-FFF2-40B4-BE49-F238E27FC236}">
                <a16:creationId xmlns:a16="http://schemas.microsoft.com/office/drawing/2014/main" id="{6DB34D4F-8B18-E4E4-8C04-438D6B7FD9B4}"/>
              </a:ext>
            </a:extLst>
          </p:cNvPr>
          <p:cNvSpPr txBox="1"/>
          <p:nvPr/>
        </p:nvSpPr>
        <p:spPr>
          <a:xfrm>
            <a:off x="438150" y="1221317"/>
            <a:ext cx="8331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t>As the ledger which is recording all the bitcoin transactions is made truly public, the privacy is at stake. The traditional banking system is able to maintain this kind of privacy by keeping its records confidential.</a:t>
            </a:r>
            <a:endParaRPr lang="en-US"/>
          </a:p>
        </p:txBody>
      </p:sp>
      <p:sp>
        <p:nvSpPr>
          <p:cNvPr id="9" name="TextBox 8">
            <a:extLst>
              <a:ext uri="{FF2B5EF4-FFF2-40B4-BE49-F238E27FC236}">
                <a16:creationId xmlns:a16="http://schemas.microsoft.com/office/drawing/2014/main" id="{2AA7BFD7-AC7A-6FC3-CB82-3B7B1EADDDB9}"/>
              </a:ext>
            </a:extLst>
          </p:cNvPr>
          <p:cNvSpPr txBox="1"/>
          <p:nvPr/>
        </p:nvSpPr>
        <p:spPr>
          <a:xfrm>
            <a:off x="438150" y="2565400"/>
            <a:ext cx="85216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t>Note that we said that the sender of a bitcoin needs to know whom to pay. So he asks for the public key of the vendor to which he desires to make the payment. This public key can be anonymous.</a:t>
            </a:r>
            <a:endParaRPr lang="en-US"/>
          </a:p>
        </p:txBody>
      </p:sp>
      <p:sp>
        <p:nvSpPr>
          <p:cNvPr id="10" name="TextBox 9">
            <a:extLst>
              <a:ext uri="{FF2B5EF4-FFF2-40B4-BE49-F238E27FC236}">
                <a16:creationId xmlns:a16="http://schemas.microsoft.com/office/drawing/2014/main" id="{E2EE68E3-7B56-F5D9-61A6-5589D795E8E4}"/>
              </a:ext>
            </a:extLst>
          </p:cNvPr>
          <p:cNvSpPr txBox="1"/>
          <p:nvPr/>
        </p:nvSpPr>
        <p:spPr>
          <a:xfrm>
            <a:off x="438150" y="3740150"/>
            <a:ext cx="85217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cs typeface="Arial"/>
              </a:rPr>
              <a:t>To achieve a higher degree of privacy, for every transaction, you may generate a new private/public key for each transaction so that multiple transactions made by you cannot be grouped together by a third party.</a:t>
            </a:r>
            <a:endParaRPr lang="en-US" sz="2000"/>
          </a:p>
        </p:txBody>
      </p:sp>
    </p:spTree>
    <p:extLst>
      <p:ext uri="{BB962C8B-B14F-4D97-AF65-F5344CB8AC3E}">
        <p14:creationId xmlns:p14="http://schemas.microsoft.com/office/powerpoint/2010/main" val="381233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arn(inVertic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CCA1BE-7715-4988-AE34-0623AD186659}"/>
              </a:ext>
            </a:extLst>
          </p:cNvPr>
          <p:cNvSpPr txBox="1"/>
          <p:nvPr/>
        </p:nvSpPr>
        <p:spPr>
          <a:xfrm>
            <a:off x="2954521" y="573505"/>
            <a:ext cx="62875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u="sng" dirty="0">
                <a:solidFill>
                  <a:schemeClr val="accent3"/>
                </a:solidFill>
              </a:rPr>
              <a:t>MITIGATING ATTACKS</a:t>
            </a:r>
            <a:endParaRPr lang="en-US" u="sng">
              <a:solidFill>
                <a:schemeClr val="accent3"/>
              </a:solidFill>
            </a:endParaRPr>
          </a:p>
        </p:txBody>
      </p:sp>
      <p:pic>
        <p:nvPicPr>
          <p:cNvPr id="3" name="Picture 3" descr="Diagram&#10;&#10;Description automatically generated">
            <a:extLst>
              <a:ext uri="{FF2B5EF4-FFF2-40B4-BE49-F238E27FC236}">
                <a16:creationId xmlns:a16="http://schemas.microsoft.com/office/drawing/2014/main" id="{D5405474-A3E0-435C-8A7E-8B9B5E49AC11}"/>
              </a:ext>
            </a:extLst>
          </p:cNvPr>
          <p:cNvPicPr>
            <a:picLocks noChangeAspect="1"/>
          </p:cNvPicPr>
          <p:nvPr/>
        </p:nvPicPr>
        <p:blipFill rotWithShape="1">
          <a:blip r:embed="rId2"/>
          <a:srcRect l="6628" t="16495" r="6484" b="14770"/>
          <a:stretch/>
        </p:blipFill>
        <p:spPr>
          <a:xfrm>
            <a:off x="3257028" y="3904873"/>
            <a:ext cx="8610772" cy="2838953"/>
          </a:xfrm>
          <a:prstGeom prst="rect">
            <a:avLst/>
          </a:prstGeom>
        </p:spPr>
      </p:pic>
      <p:sp>
        <p:nvSpPr>
          <p:cNvPr id="5" name="Slide Number Placeholder 4">
            <a:extLst>
              <a:ext uri="{FF2B5EF4-FFF2-40B4-BE49-F238E27FC236}">
                <a16:creationId xmlns:a16="http://schemas.microsoft.com/office/drawing/2014/main" id="{D0B5A354-F13E-4095-A49E-E5F5F241732F}"/>
              </a:ext>
            </a:extLst>
          </p:cNvPr>
          <p:cNvSpPr>
            <a:spLocks noGrp="1"/>
          </p:cNvSpPr>
          <p:nvPr>
            <p:ph type="sldNum" sz="quarter" idx="12"/>
          </p:nvPr>
        </p:nvSpPr>
        <p:spPr/>
        <p:txBody>
          <a:bodyPr/>
          <a:lstStyle/>
          <a:p>
            <a:fld id="{D57F1E4F-1CFF-5643-939E-217C01CDF565}" type="slidenum">
              <a:rPr lang="en-US" dirty="0"/>
              <a:pPr/>
              <a:t>23</a:t>
            </a:fld>
            <a:endParaRPr lang="en-US"/>
          </a:p>
        </p:txBody>
      </p:sp>
      <p:sp>
        <p:nvSpPr>
          <p:cNvPr id="4" name="Footer Placeholder 3">
            <a:extLst>
              <a:ext uri="{FF2B5EF4-FFF2-40B4-BE49-F238E27FC236}">
                <a16:creationId xmlns:a16="http://schemas.microsoft.com/office/drawing/2014/main" id="{A6CBB3C3-DAED-4D0A-A3CF-8AC7E7956F93}"/>
              </a:ext>
            </a:extLst>
          </p:cNvPr>
          <p:cNvSpPr>
            <a:spLocks noGrp="1"/>
          </p:cNvSpPr>
          <p:nvPr>
            <p:ph type="ftr" sz="quarter" idx="11"/>
          </p:nvPr>
        </p:nvSpPr>
        <p:spPr>
          <a:xfrm>
            <a:off x="320233" y="6494606"/>
            <a:ext cx="6917210" cy="365125"/>
          </a:xfrm>
        </p:spPr>
        <p:txBody>
          <a:bodyPr/>
          <a:lstStyle/>
          <a:p>
            <a:r>
              <a:rPr lang="en-US"/>
              <a:t>Subhankar Das/9609142622</a:t>
            </a:r>
          </a:p>
        </p:txBody>
      </p:sp>
      <p:pic>
        <p:nvPicPr>
          <p:cNvPr id="44" name="Picture 44" descr="Graphical user interface, application&#10;&#10;Description automatically generated">
            <a:extLst>
              <a:ext uri="{FF2B5EF4-FFF2-40B4-BE49-F238E27FC236}">
                <a16:creationId xmlns:a16="http://schemas.microsoft.com/office/drawing/2014/main" id="{1B377A09-78F5-3DC7-B2F2-4108BD27BFDC}"/>
              </a:ext>
            </a:extLst>
          </p:cNvPr>
          <p:cNvPicPr>
            <a:picLocks noChangeAspect="1"/>
          </p:cNvPicPr>
          <p:nvPr/>
        </p:nvPicPr>
        <p:blipFill rotWithShape="1">
          <a:blip r:embed="rId3"/>
          <a:srcRect l="35591" t="42308" r="49247" b="39038"/>
          <a:stretch/>
        </p:blipFill>
        <p:spPr>
          <a:xfrm>
            <a:off x="850899" y="1715558"/>
            <a:ext cx="2499604" cy="1716088"/>
          </a:xfrm>
          <a:prstGeom prst="rect">
            <a:avLst/>
          </a:prstGeom>
        </p:spPr>
      </p:pic>
      <p:pic>
        <p:nvPicPr>
          <p:cNvPr id="45" name="Picture 45" descr="Graphical user interface, application&#10;&#10;Description automatically generated">
            <a:extLst>
              <a:ext uri="{FF2B5EF4-FFF2-40B4-BE49-F238E27FC236}">
                <a16:creationId xmlns:a16="http://schemas.microsoft.com/office/drawing/2014/main" id="{3EC42548-6084-2271-3D0E-87153C7E96F1}"/>
              </a:ext>
            </a:extLst>
          </p:cNvPr>
          <p:cNvPicPr>
            <a:picLocks noChangeAspect="1"/>
          </p:cNvPicPr>
          <p:nvPr/>
        </p:nvPicPr>
        <p:blipFill rotWithShape="1">
          <a:blip r:embed="rId3"/>
          <a:srcRect l="50589" t="42803" r="34727" b="39318"/>
          <a:stretch/>
        </p:blipFill>
        <p:spPr>
          <a:xfrm>
            <a:off x="4673123" y="1714068"/>
            <a:ext cx="2500232" cy="1720420"/>
          </a:xfrm>
          <a:prstGeom prst="rect">
            <a:avLst/>
          </a:prstGeom>
        </p:spPr>
      </p:pic>
      <p:pic>
        <p:nvPicPr>
          <p:cNvPr id="46" name="Picture 46" descr="Graphical user interface, application&#10;&#10;Description automatically generated">
            <a:extLst>
              <a:ext uri="{FF2B5EF4-FFF2-40B4-BE49-F238E27FC236}">
                <a16:creationId xmlns:a16="http://schemas.microsoft.com/office/drawing/2014/main" id="{AE02D658-1244-AA14-CFFA-F0ABA0E67414}"/>
              </a:ext>
            </a:extLst>
          </p:cNvPr>
          <p:cNvPicPr>
            <a:picLocks noChangeAspect="1"/>
          </p:cNvPicPr>
          <p:nvPr/>
        </p:nvPicPr>
        <p:blipFill rotWithShape="1">
          <a:blip r:embed="rId3"/>
          <a:srcRect l="65501" t="42364" r="19779" b="39737"/>
          <a:stretch/>
        </p:blipFill>
        <p:spPr>
          <a:xfrm>
            <a:off x="8527991" y="1712876"/>
            <a:ext cx="2498931" cy="1727085"/>
          </a:xfrm>
          <a:prstGeom prst="rect">
            <a:avLst/>
          </a:prstGeom>
        </p:spPr>
      </p:pic>
    </p:spTree>
    <p:extLst>
      <p:ext uri="{BB962C8B-B14F-4D97-AF65-F5344CB8AC3E}">
        <p14:creationId xmlns:p14="http://schemas.microsoft.com/office/powerpoint/2010/main" val="163553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3">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Logo&#10;&#10;Description automatically generated">
            <a:extLst>
              <a:ext uri="{FF2B5EF4-FFF2-40B4-BE49-F238E27FC236}">
                <a16:creationId xmlns:a16="http://schemas.microsoft.com/office/drawing/2014/main" id="{1D6D9DB0-92F6-FEA5-A7A6-D1DCDF9578BF}"/>
              </a:ext>
            </a:extLst>
          </p:cNvPr>
          <p:cNvPicPr>
            <a:picLocks noChangeAspect="1"/>
          </p:cNvPicPr>
          <p:nvPr/>
        </p:nvPicPr>
        <p:blipFill rotWithShape="1">
          <a:blip r:embed="rId2"/>
          <a:srcRect l="3137" t="18750" r="-392" b="10937"/>
          <a:stretch/>
        </p:blipFill>
        <p:spPr>
          <a:xfrm>
            <a:off x="1818190" y="599724"/>
            <a:ext cx="8731278" cy="5200321"/>
          </a:xfrm>
          <a:prstGeom prst="rect">
            <a:avLst/>
          </a:prstGeom>
        </p:spPr>
      </p:pic>
      <p:sp>
        <p:nvSpPr>
          <p:cNvPr id="18" name="Rectangle 17">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a:extLst>
              <a:ext uri="{FF2B5EF4-FFF2-40B4-BE49-F238E27FC236}">
                <a16:creationId xmlns:a16="http://schemas.microsoft.com/office/drawing/2014/main" id="{3C6DF380-4879-4A56-BA33-A8F00CE37DED}"/>
              </a:ext>
            </a:extLst>
          </p:cNvPr>
          <p:cNvSpPr>
            <a:spLocks noGrp="1"/>
          </p:cNvSpPr>
          <p:nvPr>
            <p:ph type="ftr" sz="quarter" idx="11"/>
          </p:nvPr>
        </p:nvSpPr>
        <p:spPr>
          <a:xfrm>
            <a:off x="581192" y="5951811"/>
            <a:ext cx="6917210" cy="365125"/>
          </a:xfrm>
        </p:spPr>
        <p:txBody>
          <a:bodyPr>
            <a:normAutofit/>
          </a:bodyPr>
          <a:lstStyle/>
          <a:p>
            <a:pPr>
              <a:spcAft>
                <a:spcPts val="600"/>
              </a:spcAft>
            </a:pPr>
            <a:r>
              <a:rPr lang="en-US" dirty="0">
                <a:solidFill>
                  <a:schemeClr val="bg1"/>
                </a:solidFill>
              </a:rPr>
              <a:t>Subhankar Das/9609142622</a:t>
            </a:r>
          </a:p>
        </p:txBody>
      </p:sp>
      <p:sp>
        <p:nvSpPr>
          <p:cNvPr id="4" name="Slide Number Placeholder 3">
            <a:extLst>
              <a:ext uri="{FF2B5EF4-FFF2-40B4-BE49-F238E27FC236}">
                <a16:creationId xmlns:a16="http://schemas.microsoft.com/office/drawing/2014/main" id="{98E1B2E9-835E-413E-918F-D337EF05088D}"/>
              </a:ext>
            </a:extLst>
          </p:cNvPr>
          <p:cNvSpPr>
            <a:spLocks noGrp="1"/>
          </p:cNvSpPr>
          <p:nvPr>
            <p:ph type="sldNum" sz="quarter" idx="12"/>
          </p:nvPr>
        </p:nvSpPr>
        <p:spPr>
          <a:xfrm>
            <a:off x="10558300" y="5956137"/>
            <a:ext cx="1052510" cy="365125"/>
          </a:xfrm>
        </p:spPr>
        <p:txBody>
          <a:bodyPr>
            <a:normAutofit/>
          </a:bodyPr>
          <a:lstStyle/>
          <a:p>
            <a:pPr>
              <a:spcAft>
                <a:spcPts val="600"/>
              </a:spcAft>
            </a:pPr>
            <a:fld id="{D57F1E4F-1CFF-5643-939E-217C01CDF565}" type="slidenum">
              <a:rPr lang="en-US" dirty="0">
                <a:solidFill>
                  <a:schemeClr val="bg1"/>
                </a:solidFill>
              </a:rPr>
              <a:pPr>
                <a:spcAft>
                  <a:spcPts val="600"/>
                </a:spcAft>
              </a:pPr>
              <a:t>24</a:t>
            </a:fld>
            <a:endParaRPr lang="en-US">
              <a:solidFill>
                <a:schemeClr val="bg1"/>
              </a:solidFill>
            </a:endParaRPr>
          </a:p>
        </p:txBody>
      </p:sp>
    </p:spTree>
    <p:extLst>
      <p:ext uri="{BB962C8B-B14F-4D97-AF65-F5344CB8AC3E}">
        <p14:creationId xmlns:p14="http://schemas.microsoft.com/office/powerpoint/2010/main" val="295062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B29D3A-1CD2-5499-E86D-0533288701D8}"/>
              </a:ext>
            </a:extLst>
          </p:cNvPr>
          <p:cNvSpPr>
            <a:spLocks noGrp="1"/>
          </p:cNvSpPr>
          <p:nvPr>
            <p:ph type="ftr" sz="quarter" idx="11"/>
          </p:nvPr>
        </p:nvSpPr>
        <p:spPr/>
        <p:txBody>
          <a:bodyPr/>
          <a:lstStyle/>
          <a:p>
            <a:r>
              <a:rPr lang="en-US" dirty="0"/>
              <a:t>Subhankar Das/9609142622</a:t>
            </a:r>
          </a:p>
        </p:txBody>
      </p:sp>
      <p:sp>
        <p:nvSpPr>
          <p:cNvPr id="3" name="Slide Number Placeholder 2">
            <a:extLst>
              <a:ext uri="{FF2B5EF4-FFF2-40B4-BE49-F238E27FC236}">
                <a16:creationId xmlns:a16="http://schemas.microsoft.com/office/drawing/2014/main" id="{91F67683-7B22-EB9E-AC50-573B92EEB059}"/>
              </a:ext>
            </a:extLst>
          </p:cNvPr>
          <p:cNvSpPr>
            <a:spLocks noGrp="1"/>
          </p:cNvSpPr>
          <p:nvPr>
            <p:ph type="sldNum" sz="quarter" idx="12"/>
          </p:nvPr>
        </p:nvSpPr>
        <p:spPr/>
        <p:txBody>
          <a:bodyPr/>
          <a:lstStyle/>
          <a:p>
            <a:fld id="{D57F1E4F-1CFF-5643-939E-217C01CDF565}" type="slidenum">
              <a:rPr lang="en-US" dirty="0"/>
              <a:pPr/>
              <a:t>3</a:t>
            </a:fld>
            <a:endParaRPr lang="en-US"/>
          </a:p>
        </p:txBody>
      </p:sp>
      <p:pic>
        <p:nvPicPr>
          <p:cNvPr id="5" name="Picture 5">
            <a:extLst>
              <a:ext uri="{FF2B5EF4-FFF2-40B4-BE49-F238E27FC236}">
                <a16:creationId xmlns:a16="http://schemas.microsoft.com/office/drawing/2014/main" id="{DD0F64EE-4BFA-F353-E6F7-819A8F88AE2C}"/>
              </a:ext>
            </a:extLst>
          </p:cNvPr>
          <p:cNvPicPr>
            <a:picLocks noChangeAspect="1"/>
          </p:cNvPicPr>
          <p:nvPr/>
        </p:nvPicPr>
        <p:blipFill rotWithShape="1">
          <a:blip r:embed="rId2"/>
          <a:srcRect r="8718" b="-146"/>
          <a:stretch/>
        </p:blipFill>
        <p:spPr>
          <a:xfrm>
            <a:off x="3500904" y="1237445"/>
            <a:ext cx="7658079" cy="5625498"/>
          </a:xfrm>
          <a:prstGeom prst="rect">
            <a:avLst/>
          </a:prstGeom>
        </p:spPr>
      </p:pic>
      <p:sp>
        <p:nvSpPr>
          <p:cNvPr id="6" name="TextBox 5">
            <a:extLst>
              <a:ext uri="{FF2B5EF4-FFF2-40B4-BE49-F238E27FC236}">
                <a16:creationId xmlns:a16="http://schemas.microsoft.com/office/drawing/2014/main" id="{B6A448EE-EA9B-87B9-8C25-87C5B38866FE}"/>
              </a:ext>
            </a:extLst>
          </p:cNvPr>
          <p:cNvSpPr txBox="1"/>
          <p:nvPr/>
        </p:nvSpPr>
        <p:spPr>
          <a:xfrm>
            <a:off x="533400" y="761463"/>
            <a:ext cx="1132628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400" b="1" dirty="0"/>
              <a:t>Before delving into the blockchain, it is important to know why the need for this new technology emerged?</a:t>
            </a:r>
          </a:p>
        </p:txBody>
      </p:sp>
    </p:spTree>
    <p:extLst>
      <p:ext uri="{BB962C8B-B14F-4D97-AF65-F5344CB8AC3E}">
        <p14:creationId xmlns:p14="http://schemas.microsoft.com/office/powerpoint/2010/main" val="234961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37DAF-24F3-4116-A761-4C4D230B9E9E}"/>
              </a:ext>
            </a:extLst>
          </p:cNvPr>
          <p:cNvSpPr txBox="1"/>
          <p:nvPr/>
        </p:nvSpPr>
        <p:spPr>
          <a:xfrm>
            <a:off x="2146064" y="645576"/>
            <a:ext cx="790716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u="sng" dirty="0">
                <a:solidFill>
                  <a:schemeClr val="accent3"/>
                </a:solidFill>
                <a:ea typeface="+mn-lt"/>
                <a:cs typeface="+mn-lt"/>
              </a:rPr>
              <a:t>DOUBLE SPENDING</a:t>
            </a:r>
            <a:endParaRPr lang="en-US" sz="4000" b="1" u="sng" dirty="0">
              <a:solidFill>
                <a:schemeClr val="accent3"/>
              </a:solidFill>
            </a:endParaRPr>
          </a:p>
          <a:p>
            <a:endParaRPr lang="en-US" dirty="0">
              <a:ea typeface="+mn-lt"/>
              <a:cs typeface="+mn-lt"/>
            </a:endParaRPr>
          </a:p>
        </p:txBody>
      </p:sp>
      <p:pic>
        <p:nvPicPr>
          <p:cNvPr id="3" name="Picture 3" descr="Diagram&#10;&#10;Description automatically generated">
            <a:extLst>
              <a:ext uri="{FF2B5EF4-FFF2-40B4-BE49-F238E27FC236}">
                <a16:creationId xmlns:a16="http://schemas.microsoft.com/office/drawing/2014/main" id="{4E22F801-09DB-427D-AC86-A4D929C6B3D2}"/>
              </a:ext>
            </a:extLst>
          </p:cNvPr>
          <p:cNvPicPr>
            <a:picLocks noChangeAspect="1"/>
          </p:cNvPicPr>
          <p:nvPr/>
        </p:nvPicPr>
        <p:blipFill>
          <a:blip r:embed="rId2"/>
          <a:stretch>
            <a:fillRect/>
          </a:stretch>
        </p:blipFill>
        <p:spPr>
          <a:xfrm>
            <a:off x="1000278" y="2024688"/>
            <a:ext cx="5017884" cy="316240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4" descr="Diagram&#10;&#10;Description automatically generated">
            <a:extLst>
              <a:ext uri="{FF2B5EF4-FFF2-40B4-BE49-F238E27FC236}">
                <a16:creationId xmlns:a16="http://schemas.microsoft.com/office/drawing/2014/main" id="{7A91AFE1-EC30-40DE-8E93-31B57E1DCEA3}"/>
              </a:ext>
            </a:extLst>
          </p:cNvPr>
          <p:cNvPicPr>
            <a:picLocks noChangeAspect="1"/>
          </p:cNvPicPr>
          <p:nvPr/>
        </p:nvPicPr>
        <p:blipFill>
          <a:blip r:embed="rId3"/>
          <a:stretch>
            <a:fillRect/>
          </a:stretch>
        </p:blipFill>
        <p:spPr>
          <a:xfrm>
            <a:off x="7299627" y="2024054"/>
            <a:ext cx="4272420" cy="316328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360192C4-C7F1-402A-8BA2-6B80C1A09489}"/>
              </a:ext>
            </a:extLst>
          </p:cNvPr>
          <p:cNvSpPr txBox="1"/>
          <p:nvPr/>
        </p:nvSpPr>
        <p:spPr>
          <a:xfrm>
            <a:off x="2275943" y="5435237"/>
            <a:ext cx="23031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Figure 01</a:t>
            </a:r>
          </a:p>
        </p:txBody>
      </p:sp>
      <p:sp>
        <p:nvSpPr>
          <p:cNvPr id="6" name="TextBox 5">
            <a:extLst>
              <a:ext uri="{FF2B5EF4-FFF2-40B4-BE49-F238E27FC236}">
                <a16:creationId xmlns:a16="http://schemas.microsoft.com/office/drawing/2014/main" id="{62766E6B-3DB2-41AA-A9BF-307E5755EAC8}"/>
              </a:ext>
            </a:extLst>
          </p:cNvPr>
          <p:cNvSpPr txBox="1"/>
          <p:nvPr/>
        </p:nvSpPr>
        <p:spPr>
          <a:xfrm>
            <a:off x="9000423" y="5345234"/>
            <a:ext cx="24426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Figure 02</a:t>
            </a:r>
          </a:p>
        </p:txBody>
      </p:sp>
      <p:sp>
        <p:nvSpPr>
          <p:cNvPr id="8" name="Slide Number Placeholder 7">
            <a:extLst>
              <a:ext uri="{FF2B5EF4-FFF2-40B4-BE49-F238E27FC236}">
                <a16:creationId xmlns:a16="http://schemas.microsoft.com/office/drawing/2014/main" id="{DBB3444F-8BF9-4C9F-B1F3-4B24EAF05761}"/>
              </a:ext>
            </a:extLst>
          </p:cNvPr>
          <p:cNvSpPr>
            <a:spLocks noGrp="1"/>
          </p:cNvSpPr>
          <p:nvPr>
            <p:ph type="sldNum" sz="quarter" idx="12"/>
          </p:nvPr>
        </p:nvSpPr>
        <p:spPr/>
        <p:txBody>
          <a:bodyPr/>
          <a:lstStyle/>
          <a:p>
            <a:fld id="{D57F1E4F-1CFF-5643-939E-217C01CDF565}" type="slidenum">
              <a:rPr lang="en-US" dirty="0"/>
              <a:pPr/>
              <a:t>4</a:t>
            </a:fld>
            <a:endParaRPr lang="en-US"/>
          </a:p>
        </p:txBody>
      </p:sp>
      <p:sp>
        <p:nvSpPr>
          <p:cNvPr id="7" name="Footer Placeholder 6">
            <a:extLst>
              <a:ext uri="{FF2B5EF4-FFF2-40B4-BE49-F238E27FC236}">
                <a16:creationId xmlns:a16="http://schemas.microsoft.com/office/drawing/2014/main" id="{5CA7F1C5-7897-4B2B-B4BA-681229B56153}"/>
              </a:ext>
            </a:extLst>
          </p:cNvPr>
          <p:cNvSpPr>
            <a:spLocks noGrp="1"/>
          </p:cNvSpPr>
          <p:nvPr>
            <p:ph type="ftr" sz="quarter" idx="11"/>
          </p:nvPr>
        </p:nvSpPr>
        <p:spPr>
          <a:xfrm>
            <a:off x="393302" y="6494606"/>
            <a:ext cx="6917210" cy="365125"/>
          </a:xfrm>
        </p:spPr>
        <p:txBody>
          <a:bodyPr/>
          <a:lstStyle/>
          <a:p>
            <a:r>
              <a:rPr lang="en-US"/>
              <a:t>Subhankar Das/9609142622</a:t>
            </a:r>
          </a:p>
        </p:txBody>
      </p:sp>
    </p:spTree>
    <p:extLst>
      <p:ext uri="{BB962C8B-B14F-4D97-AF65-F5344CB8AC3E}">
        <p14:creationId xmlns:p14="http://schemas.microsoft.com/office/powerpoint/2010/main" val="259435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B29D3A-1CD2-5499-E86D-0533288701D8}"/>
              </a:ext>
            </a:extLst>
          </p:cNvPr>
          <p:cNvSpPr>
            <a:spLocks noGrp="1"/>
          </p:cNvSpPr>
          <p:nvPr>
            <p:ph type="ftr" sz="quarter" idx="11"/>
          </p:nvPr>
        </p:nvSpPr>
        <p:spPr/>
        <p:txBody>
          <a:bodyPr/>
          <a:lstStyle/>
          <a:p>
            <a:r>
              <a:rPr lang="en-US" dirty="0"/>
              <a:t>Subhankar Das/9609142622</a:t>
            </a:r>
          </a:p>
        </p:txBody>
      </p:sp>
      <p:sp>
        <p:nvSpPr>
          <p:cNvPr id="3" name="Slide Number Placeholder 2">
            <a:extLst>
              <a:ext uri="{FF2B5EF4-FFF2-40B4-BE49-F238E27FC236}">
                <a16:creationId xmlns:a16="http://schemas.microsoft.com/office/drawing/2014/main" id="{91F67683-7B22-EB9E-AC50-573B92EEB059}"/>
              </a:ext>
            </a:extLst>
          </p:cNvPr>
          <p:cNvSpPr>
            <a:spLocks noGrp="1"/>
          </p:cNvSpPr>
          <p:nvPr>
            <p:ph type="sldNum" sz="quarter" idx="12"/>
          </p:nvPr>
        </p:nvSpPr>
        <p:spPr/>
        <p:txBody>
          <a:bodyPr/>
          <a:lstStyle/>
          <a:p>
            <a:fld id="{D57F1E4F-1CFF-5643-939E-217C01CDF565}" type="slidenum">
              <a:rPr lang="en-US" dirty="0"/>
              <a:pPr/>
              <a:t>5</a:t>
            </a:fld>
            <a:endParaRPr lang="en-US"/>
          </a:p>
        </p:txBody>
      </p:sp>
      <p:pic>
        <p:nvPicPr>
          <p:cNvPr id="5" name="Picture 5">
            <a:extLst>
              <a:ext uri="{FF2B5EF4-FFF2-40B4-BE49-F238E27FC236}">
                <a16:creationId xmlns:a16="http://schemas.microsoft.com/office/drawing/2014/main" id="{DD0F64EE-4BFA-F353-E6F7-819A8F88AE2C}"/>
              </a:ext>
            </a:extLst>
          </p:cNvPr>
          <p:cNvPicPr>
            <a:picLocks noChangeAspect="1"/>
          </p:cNvPicPr>
          <p:nvPr/>
        </p:nvPicPr>
        <p:blipFill rotWithShape="1">
          <a:blip r:embed="rId2"/>
          <a:srcRect r="8718" b="-146"/>
          <a:stretch/>
        </p:blipFill>
        <p:spPr>
          <a:xfrm>
            <a:off x="3500904" y="1237445"/>
            <a:ext cx="7658079" cy="5625498"/>
          </a:xfrm>
          <a:prstGeom prst="rect">
            <a:avLst/>
          </a:prstGeom>
        </p:spPr>
      </p:pic>
      <p:sp>
        <p:nvSpPr>
          <p:cNvPr id="6" name="TextBox 5">
            <a:extLst>
              <a:ext uri="{FF2B5EF4-FFF2-40B4-BE49-F238E27FC236}">
                <a16:creationId xmlns:a16="http://schemas.microsoft.com/office/drawing/2014/main" id="{B6A448EE-EA9B-87B9-8C25-87C5B38866FE}"/>
              </a:ext>
            </a:extLst>
          </p:cNvPr>
          <p:cNvSpPr txBox="1"/>
          <p:nvPr/>
        </p:nvSpPr>
        <p:spPr>
          <a:xfrm>
            <a:off x="533400" y="761463"/>
            <a:ext cx="113262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400" b="1" dirty="0"/>
              <a:t>How this problem of DOUBLE SPENDING can be solved ?</a:t>
            </a:r>
          </a:p>
        </p:txBody>
      </p:sp>
    </p:spTree>
    <p:extLst>
      <p:ext uri="{BB962C8B-B14F-4D97-AF65-F5344CB8AC3E}">
        <p14:creationId xmlns:p14="http://schemas.microsoft.com/office/powerpoint/2010/main" val="158814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A32484-BBB2-401E-AA52-E8770E5EAC71}"/>
              </a:ext>
            </a:extLst>
          </p:cNvPr>
          <p:cNvSpPr txBox="1"/>
          <p:nvPr/>
        </p:nvSpPr>
        <p:spPr>
          <a:xfrm>
            <a:off x="2635080" y="650564"/>
            <a:ext cx="818529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chemeClr val="accent3"/>
                </a:solidFill>
              </a:rPr>
              <a:t>SOLVING DOUBLE SPENDING</a:t>
            </a:r>
            <a:endParaRPr lang="en-US" u="sng" dirty="0">
              <a:solidFill>
                <a:schemeClr val="accent3"/>
              </a:solidFill>
            </a:endParaRPr>
          </a:p>
        </p:txBody>
      </p:sp>
      <p:pic>
        <p:nvPicPr>
          <p:cNvPr id="3" name="Picture 3" descr="Diagram&#10;&#10;Description automatically generated">
            <a:extLst>
              <a:ext uri="{FF2B5EF4-FFF2-40B4-BE49-F238E27FC236}">
                <a16:creationId xmlns:a16="http://schemas.microsoft.com/office/drawing/2014/main" id="{FFB3B697-FB43-40D7-B459-54947DAE26B2}"/>
              </a:ext>
            </a:extLst>
          </p:cNvPr>
          <p:cNvPicPr>
            <a:picLocks noChangeAspect="1"/>
          </p:cNvPicPr>
          <p:nvPr/>
        </p:nvPicPr>
        <p:blipFill>
          <a:blip r:embed="rId2"/>
          <a:stretch>
            <a:fillRect/>
          </a:stretch>
        </p:blipFill>
        <p:spPr>
          <a:xfrm>
            <a:off x="7195613" y="2475461"/>
            <a:ext cx="4650519" cy="232297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8B243FBE-32FD-4B5D-93F0-9B637D8C1F22}"/>
              </a:ext>
            </a:extLst>
          </p:cNvPr>
          <p:cNvSpPr txBox="1"/>
          <p:nvPr/>
        </p:nvSpPr>
        <p:spPr>
          <a:xfrm>
            <a:off x="520063" y="1355712"/>
            <a:ext cx="6918396"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endParaRPr lang="en-US" dirty="0">
              <a:ea typeface="+mn-lt"/>
              <a:cs typeface="+mn-lt"/>
            </a:endParaRPr>
          </a:p>
          <a:p>
            <a:pPr marL="457200" indent="-457200">
              <a:buFont typeface="Wingdings"/>
              <a:buChar char="q"/>
            </a:pPr>
            <a:r>
              <a:rPr lang="en-US" sz="2000" dirty="0">
                <a:ea typeface="+mn-lt"/>
                <a:cs typeface="+mn-lt"/>
              </a:rPr>
              <a:t>The introduction of centralized authority though it solves the </a:t>
            </a:r>
            <a:r>
              <a:rPr lang="en-US" sz="2000" b="1" dirty="0">
                <a:ea typeface="+mn-lt"/>
                <a:cs typeface="+mn-lt"/>
              </a:rPr>
              <a:t>double-spending problem</a:t>
            </a:r>
            <a:r>
              <a:rPr lang="en-US" sz="2000" dirty="0">
                <a:ea typeface="+mn-lt"/>
                <a:cs typeface="+mn-lt"/>
              </a:rPr>
              <a:t>, introduces another major issue - </a:t>
            </a:r>
            <a:r>
              <a:rPr lang="en-US" sz="2000" b="1" dirty="0">
                <a:ea typeface="+mn-lt"/>
                <a:cs typeface="+mn-lt"/>
              </a:rPr>
              <a:t>the cost of creating and maintaining the centralized authority itself</a:t>
            </a:r>
            <a:r>
              <a:rPr lang="en-US" sz="2000" dirty="0">
                <a:ea typeface="+mn-lt"/>
                <a:cs typeface="+mn-lt"/>
              </a:rPr>
              <a:t>.</a:t>
            </a:r>
          </a:p>
        </p:txBody>
      </p:sp>
      <p:sp>
        <p:nvSpPr>
          <p:cNvPr id="5" name="TextBox 4">
            <a:extLst>
              <a:ext uri="{FF2B5EF4-FFF2-40B4-BE49-F238E27FC236}">
                <a16:creationId xmlns:a16="http://schemas.microsoft.com/office/drawing/2014/main" id="{0D164777-7C0F-4FBC-8750-19B00E0AFC04}"/>
              </a:ext>
            </a:extLst>
          </p:cNvPr>
          <p:cNvSpPr txBox="1"/>
          <p:nvPr/>
        </p:nvSpPr>
        <p:spPr>
          <a:xfrm>
            <a:off x="8740763" y="5077942"/>
            <a:ext cx="19823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Figure 03</a:t>
            </a:r>
          </a:p>
        </p:txBody>
      </p:sp>
      <p:sp>
        <p:nvSpPr>
          <p:cNvPr id="7" name="Slide Number Placeholder 6">
            <a:extLst>
              <a:ext uri="{FF2B5EF4-FFF2-40B4-BE49-F238E27FC236}">
                <a16:creationId xmlns:a16="http://schemas.microsoft.com/office/drawing/2014/main" id="{0E0826B1-53DB-41FE-A1D2-91AD78BC0296}"/>
              </a:ext>
            </a:extLst>
          </p:cNvPr>
          <p:cNvSpPr>
            <a:spLocks noGrp="1"/>
          </p:cNvSpPr>
          <p:nvPr>
            <p:ph type="sldNum" sz="quarter" idx="12"/>
          </p:nvPr>
        </p:nvSpPr>
        <p:spPr/>
        <p:txBody>
          <a:bodyPr/>
          <a:lstStyle/>
          <a:p>
            <a:fld id="{D57F1E4F-1CFF-5643-939E-217C01CDF565}" type="slidenum">
              <a:rPr lang="en-US" dirty="0"/>
              <a:pPr/>
              <a:t>6</a:t>
            </a:fld>
            <a:endParaRPr lang="en-US"/>
          </a:p>
        </p:txBody>
      </p:sp>
      <p:sp>
        <p:nvSpPr>
          <p:cNvPr id="6" name="Footer Placeholder 5">
            <a:extLst>
              <a:ext uri="{FF2B5EF4-FFF2-40B4-BE49-F238E27FC236}">
                <a16:creationId xmlns:a16="http://schemas.microsoft.com/office/drawing/2014/main" id="{FDF802C9-42A6-43AC-A871-6501F36685D2}"/>
              </a:ext>
            </a:extLst>
          </p:cNvPr>
          <p:cNvSpPr>
            <a:spLocks noGrp="1"/>
          </p:cNvSpPr>
          <p:nvPr>
            <p:ph type="ftr" sz="quarter" idx="11"/>
          </p:nvPr>
        </p:nvSpPr>
        <p:spPr>
          <a:xfrm>
            <a:off x="351548" y="6494606"/>
            <a:ext cx="6917210" cy="365125"/>
          </a:xfrm>
        </p:spPr>
        <p:txBody>
          <a:bodyPr/>
          <a:lstStyle/>
          <a:p>
            <a:r>
              <a:rPr lang="en-US"/>
              <a:t>Subhankar Das/9609142622</a:t>
            </a:r>
          </a:p>
        </p:txBody>
      </p:sp>
      <p:sp>
        <p:nvSpPr>
          <p:cNvPr id="9" name="TextBox 8">
            <a:extLst>
              <a:ext uri="{FF2B5EF4-FFF2-40B4-BE49-F238E27FC236}">
                <a16:creationId xmlns:a16="http://schemas.microsoft.com/office/drawing/2014/main" id="{468F941A-5C2A-4599-9DC7-9EF03E6D9FFE}"/>
              </a:ext>
            </a:extLst>
          </p:cNvPr>
          <p:cNvSpPr txBox="1"/>
          <p:nvPr/>
        </p:nvSpPr>
        <p:spPr>
          <a:xfrm>
            <a:off x="522817" y="3242734"/>
            <a:ext cx="691303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q"/>
            </a:pPr>
            <a:r>
              <a:rPr lang="en-US" sz="2000" dirty="0">
                <a:cs typeface="Arial"/>
              </a:rPr>
              <a:t>As the banks need money for their operations, </a:t>
            </a:r>
            <a:r>
              <a:rPr lang="en-US" sz="2000" b="1" dirty="0">
                <a:cs typeface="Arial"/>
              </a:rPr>
              <a:t>they start cutting commissions on each currency transactio</a:t>
            </a:r>
            <a:r>
              <a:rPr lang="en-US" sz="2000" dirty="0">
                <a:cs typeface="Arial"/>
              </a:rPr>
              <a:t>n they do for their clients. This sometimes can become very expensive, especially in overseas transfer of money.​</a:t>
            </a:r>
            <a:endParaRPr lang="en-US"/>
          </a:p>
        </p:txBody>
      </p:sp>
      <p:sp>
        <p:nvSpPr>
          <p:cNvPr id="10" name="TextBox 9">
            <a:extLst>
              <a:ext uri="{FF2B5EF4-FFF2-40B4-BE49-F238E27FC236}">
                <a16:creationId xmlns:a16="http://schemas.microsoft.com/office/drawing/2014/main" id="{84D0B6B2-64B7-8E9F-2778-60747B5E3D21}"/>
              </a:ext>
            </a:extLst>
          </p:cNvPr>
          <p:cNvSpPr txBox="1"/>
          <p:nvPr/>
        </p:nvSpPr>
        <p:spPr>
          <a:xfrm>
            <a:off x="660400" y="5179483"/>
            <a:ext cx="69553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cs typeface="Arial"/>
              </a:rPr>
              <a:t>All the above issues are solved by the introduction of </a:t>
            </a:r>
            <a:r>
              <a:rPr lang="en-US" sz="2000" b="1" dirty="0">
                <a:cs typeface="Arial"/>
              </a:rPr>
              <a:t>digital currency, called Bitcoin.</a:t>
            </a:r>
            <a:r>
              <a:rPr lang="en-US" sz="2000" dirty="0">
                <a:cs typeface="Arial"/>
              </a:rPr>
              <a:t>​</a:t>
            </a:r>
            <a:endParaRPr lang="en-US" sz="2000"/>
          </a:p>
        </p:txBody>
      </p:sp>
    </p:spTree>
    <p:extLst>
      <p:ext uri="{BB962C8B-B14F-4D97-AF65-F5344CB8AC3E}">
        <p14:creationId xmlns:p14="http://schemas.microsoft.com/office/powerpoint/2010/main" val="293521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C4E03DE-1C4E-4337-B54B-247C1E94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B1CC0937-4B54-4AB8-9605-7DEED9993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E3EDEA1-97CC-41C2-BE54-EA64ACE7F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926A5DB-A90A-4941-81F5-DF0E44A29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2"/>
            <a:ext cx="3695019" cy="2827037"/>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26A7384C-495A-4E84-8E45-D657014667F1}"/>
              </a:ext>
            </a:extLst>
          </p:cNvPr>
          <p:cNvPicPr>
            <a:picLocks noChangeAspect="1"/>
          </p:cNvPicPr>
          <p:nvPr/>
        </p:nvPicPr>
        <p:blipFill>
          <a:blip r:embed="rId2"/>
          <a:stretch>
            <a:fillRect/>
          </a:stretch>
        </p:blipFill>
        <p:spPr>
          <a:xfrm>
            <a:off x="785870" y="1110891"/>
            <a:ext cx="3032063" cy="1887459"/>
          </a:xfrm>
          <a:prstGeom prst="rect">
            <a:avLst/>
          </a:prstGeom>
          <a:scene3d>
            <a:camera prst="orthographicFront"/>
            <a:lightRig rig="twoPt" dir="t">
              <a:rot lat="0" lon="0" rev="7800000"/>
            </a:lightRig>
          </a:scene3d>
          <a:sp3d contourW="6350">
            <a:bevelT w="50800" h="16510"/>
            <a:contourClr>
              <a:srgbClr val="C0C0C0"/>
            </a:contourClr>
          </a:sp3d>
        </p:spPr>
      </p:pic>
      <p:pic>
        <p:nvPicPr>
          <p:cNvPr id="4" name="Picture 4">
            <a:extLst>
              <a:ext uri="{FF2B5EF4-FFF2-40B4-BE49-F238E27FC236}">
                <a16:creationId xmlns:a16="http://schemas.microsoft.com/office/drawing/2014/main" id="{D4E174FF-3CD1-41A3-923E-4A4BB7BA5B93}"/>
              </a:ext>
            </a:extLst>
          </p:cNvPr>
          <p:cNvPicPr>
            <a:picLocks noChangeAspect="1"/>
          </p:cNvPicPr>
          <p:nvPr/>
        </p:nvPicPr>
        <p:blipFill>
          <a:blip r:embed="rId3"/>
          <a:stretch>
            <a:fillRect/>
          </a:stretch>
        </p:blipFill>
        <p:spPr>
          <a:xfrm>
            <a:off x="785870" y="3928316"/>
            <a:ext cx="3032063" cy="2092123"/>
          </a:xfrm>
          <a:prstGeom prst="rect">
            <a:avLst/>
          </a:prstGeom>
          <a:scene3d>
            <a:camera prst="orthographicFront"/>
            <a:lightRig rig="twoPt" dir="t">
              <a:rot lat="0" lon="0" rev="7800000"/>
            </a:lightRig>
          </a:scene3d>
          <a:sp3d contourW="6350">
            <a:bevelT w="50800" h="16510"/>
            <a:contourClr>
              <a:srgbClr val="C0C0C0"/>
            </a:contourClr>
          </a:sp3d>
        </p:spPr>
      </p:pic>
      <p:sp>
        <p:nvSpPr>
          <p:cNvPr id="25" name="Rectangle 24">
            <a:extLst>
              <a:ext uri="{FF2B5EF4-FFF2-40B4-BE49-F238E27FC236}">
                <a16:creationId xmlns:a16="http://schemas.microsoft.com/office/drawing/2014/main" id="{AB1B71B9-532D-4BBD-BEBA-D028ACC08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134" y="3557674"/>
            <a:ext cx="3695019" cy="2827037"/>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82A0A8C-0D14-4D14-BBEC-F63CF1E5312F}"/>
              </a:ext>
            </a:extLst>
          </p:cNvPr>
          <p:cNvSpPr txBox="1"/>
          <p:nvPr/>
        </p:nvSpPr>
        <p:spPr>
          <a:xfrm>
            <a:off x="4240864" y="1429230"/>
            <a:ext cx="7584588" cy="533356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171450" indent="-171450" defTabSz="457200">
              <a:lnSpc>
                <a:spcPct val="90000"/>
              </a:lnSpc>
              <a:spcBef>
                <a:spcPct val="20000"/>
              </a:spcBef>
              <a:spcAft>
                <a:spcPts val="600"/>
              </a:spcAft>
              <a:buClr>
                <a:schemeClr val="accent2"/>
              </a:buClr>
              <a:buSzPct val="92000"/>
              <a:buFont typeface="Wingdings" panose="05020102010507070707" pitchFamily="18" charset="2"/>
              <a:buChar char="q"/>
            </a:pPr>
            <a:r>
              <a:rPr lang="en-US" sz="2000" dirty="0">
                <a:solidFill>
                  <a:schemeClr val="tx2"/>
                </a:solidFill>
              </a:rPr>
              <a:t> Introduced by Satoshi Nakamoto through a research-style white paper entitled Bitcoin: </a:t>
            </a:r>
            <a:r>
              <a:rPr lang="en-US" sz="2000" b="1" u="sng" dirty="0">
                <a:solidFill>
                  <a:schemeClr val="tx2"/>
                </a:solidFill>
              </a:rPr>
              <a:t>A Peer-to-Peer Electronic Cash System</a:t>
            </a:r>
            <a:r>
              <a:rPr lang="en-US" sz="2000" dirty="0">
                <a:solidFill>
                  <a:schemeClr val="tx2"/>
                </a:solidFill>
              </a:rPr>
              <a:t> in the year 2008.</a:t>
            </a:r>
            <a:endParaRPr lang="en-US" sz="2000" b="1" u="sng" dirty="0">
              <a:solidFill>
                <a:schemeClr val="tx2"/>
              </a:solidFill>
            </a:endParaRPr>
          </a:p>
          <a:p>
            <a:pPr marL="171450" indent="-171450" defTabSz="457200">
              <a:lnSpc>
                <a:spcPct val="90000"/>
              </a:lnSpc>
              <a:spcBef>
                <a:spcPct val="20000"/>
              </a:spcBef>
              <a:spcAft>
                <a:spcPts val="600"/>
              </a:spcAft>
              <a:buClr>
                <a:schemeClr val="accent2"/>
              </a:buClr>
              <a:buSzPct val="92000"/>
              <a:buFont typeface="Wingdings" panose="05020102010507070707" pitchFamily="18" charset="2"/>
              <a:buChar char="q"/>
            </a:pPr>
            <a:endParaRPr lang="en-US" sz="2000" dirty="0">
              <a:solidFill>
                <a:schemeClr val="tx2"/>
              </a:solidFill>
            </a:endParaRPr>
          </a:p>
          <a:p>
            <a:pPr marL="342900" indent="-342900" defTabSz="457200">
              <a:lnSpc>
                <a:spcPct val="90000"/>
              </a:lnSpc>
              <a:spcBef>
                <a:spcPct val="20000"/>
              </a:spcBef>
              <a:spcAft>
                <a:spcPts val="600"/>
              </a:spcAft>
              <a:buClr>
                <a:schemeClr val="accent2"/>
              </a:buClr>
              <a:buSzPct val="92000"/>
              <a:buFont typeface="Wingdings" panose="05020102010507070707" pitchFamily="18" charset="2"/>
              <a:buChar char="q"/>
            </a:pPr>
            <a:r>
              <a:rPr lang="en-US" sz="2000" dirty="0">
                <a:solidFill>
                  <a:schemeClr val="tx2"/>
                </a:solidFill>
              </a:rPr>
              <a:t>The Bitcoin not only solved the double-spending problem, but also offered  advantages like </a:t>
            </a:r>
            <a:r>
              <a:rPr lang="en-US" sz="2000" b="1" dirty="0">
                <a:solidFill>
                  <a:schemeClr val="tx2"/>
                </a:solidFill>
              </a:rPr>
              <a:t>The anonymity in the transactions.</a:t>
            </a:r>
            <a:r>
              <a:rPr lang="en-US" sz="2000" dirty="0">
                <a:solidFill>
                  <a:schemeClr val="tx2"/>
                </a:solidFill>
              </a:rPr>
              <a:t> </a:t>
            </a:r>
          </a:p>
          <a:p>
            <a:pPr defTabSz="457200">
              <a:lnSpc>
                <a:spcPct val="90000"/>
              </a:lnSpc>
              <a:spcBef>
                <a:spcPct val="20000"/>
              </a:spcBef>
              <a:spcAft>
                <a:spcPts val="600"/>
              </a:spcAft>
              <a:buClr>
                <a:schemeClr val="accent2"/>
              </a:buClr>
              <a:buSzPct val="92000"/>
            </a:pPr>
            <a:endParaRPr lang="en-US" sz="2000" dirty="0">
              <a:solidFill>
                <a:schemeClr val="tx2"/>
              </a:solidFill>
            </a:endParaRPr>
          </a:p>
          <a:p>
            <a:pPr marL="342900" indent="-342900" defTabSz="457200">
              <a:lnSpc>
                <a:spcPct val="90000"/>
              </a:lnSpc>
              <a:spcBef>
                <a:spcPct val="20000"/>
              </a:spcBef>
              <a:spcAft>
                <a:spcPts val="600"/>
              </a:spcAft>
              <a:buClr>
                <a:schemeClr val="accent2"/>
              </a:buClr>
              <a:buSzPct val="92000"/>
              <a:buFont typeface="Wingdings" panose="05020102010507070707" pitchFamily="18" charset="2"/>
              <a:buChar char="q"/>
            </a:pPr>
            <a:r>
              <a:rPr lang="en-US" sz="2000" dirty="0">
                <a:solidFill>
                  <a:schemeClr val="tx2"/>
                </a:solidFill>
              </a:rPr>
              <a:t>Satoshi did transact few coins on this system is totally anonymous to the entire world.</a:t>
            </a:r>
          </a:p>
          <a:p>
            <a:pPr marL="342900" indent="-342900" defTabSz="457200">
              <a:lnSpc>
                <a:spcPct val="90000"/>
              </a:lnSpc>
              <a:spcBef>
                <a:spcPct val="20000"/>
              </a:spcBef>
              <a:spcAft>
                <a:spcPts val="600"/>
              </a:spcAft>
              <a:buClr>
                <a:schemeClr val="accent2"/>
              </a:buClr>
              <a:buSzPct val="92000"/>
              <a:buFont typeface="Wingdings" panose="05020102010507070707" pitchFamily="18" charset="2"/>
              <a:buChar char="q"/>
            </a:pPr>
            <a:r>
              <a:rPr lang="en-US" sz="2000" dirty="0">
                <a:solidFill>
                  <a:schemeClr val="tx2"/>
                </a:solidFill>
              </a:rPr>
              <a:t>In fact, we do not know whether Satoshi is an individual or a group of people.</a:t>
            </a:r>
          </a:p>
          <a:p>
            <a:pPr marL="342900" indent="-342900" defTabSz="457200">
              <a:lnSpc>
                <a:spcPct val="90000"/>
              </a:lnSpc>
              <a:spcBef>
                <a:spcPct val="20000"/>
              </a:spcBef>
              <a:spcAft>
                <a:spcPts val="600"/>
              </a:spcAft>
              <a:buClr>
                <a:schemeClr val="accent2"/>
              </a:buClr>
              <a:buSzPct val="92000"/>
              <a:buFont typeface="Wingdings" panose="05020102010507070707" pitchFamily="18" charset="2"/>
              <a:buChar char="q"/>
            </a:pPr>
            <a:r>
              <a:rPr lang="en-US" sz="2000" dirty="0">
                <a:solidFill>
                  <a:schemeClr val="tx2"/>
                </a:solidFill>
              </a:rPr>
              <a:t>Satoshi Nakamoto holds worth about </a:t>
            </a:r>
            <a:r>
              <a:rPr lang="en-US" sz="2000" b="1" dirty="0">
                <a:solidFill>
                  <a:schemeClr val="tx2"/>
                </a:solidFill>
              </a:rPr>
              <a:t>$19.4 billion</a:t>
            </a:r>
          </a:p>
        </p:txBody>
      </p:sp>
      <p:sp>
        <p:nvSpPr>
          <p:cNvPr id="5" name="Footer Placeholder 4">
            <a:extLst>
              <a:ext uri="{FF2B5EF4-FFF2-40B4-BE49-F238E27FC236}">
                <a16:creationId xmlns:a16="http://schemas.microsoft.com/office/drawing/2014/main" id="{80E324DA-67FB-40A2-8633-C9AD842BC1A5}"/>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a:solidFill>
                  <a:schemeClr val="accent2"/>
                </a:solidFill>
                <a:latin typeface="+mn-lt"/>
                <a:ea typeface="+mn-ea"/>
                <a:cs typeface="+mn-cs"/>
              </a:rPr>
              <a:t>Subhankar Das/9609142622</a:t>
            </a:r>
          </a:p>
        </p:txBody>
      </p:sp>
      <p:sp>
        <p:nvSpPr>
          <p:cNvPr id="6" name="Slide Number Placeholder 5">
            <a:extLst>
              <a:ext uri="{FF2B5EF4-FFF2-40B4-BE49-F238E27FC236}">
                <a16:creationId xmlns:a16="http://schemas.microsoft.com/office/drawing/2014/main" id="{8FB73D5B-5546-4376-830A-3B1BF7F4026B}"/>
              </a:ext>
            </a:extLst>
          </p:cNvPr>
          <p:cNvSpPr>
            <a:spLocks noGrp="1"/>
          </p:cNvSpPr>
          <p:nvPr>
            <p:ph type="sldNum" sz="quarter" idx="12"/>
          </p:nvPr>
        </p:nvSpPr>
        <p:spPr>
          <a:xfrm>
            <a:off x="10558300" y="6400800"/>
            <a:ext cx="1052508" cy="365125"/>
          </a:xfrm>
        </p:spPr>
        <p:txBody>
          <a:bodyPr vert="horz" lIns="91440" tIns="45720" rIns="91440" bIns="45720" rtlCol="0" anchor="ctr">
            <a:normAutofit/>
          </a:bodyPr>
          <a:lstStyle/>
          <a:p>
            <a:pPr>
              <a:spcAft>
                <a:spcPts val="600"/>
              </a:spcAft>
            </a:pPr>
            <a:fld id="{D57F1E4F-1CFF-5643-939E-217C01CDF565}" type="slidenum">
              <a:rPr lang="en-US" dirty="0"/>
              <a:pPr>
                <a:spcAft>
                  <a:spcPts val="600"/>
                </a:spcAft>
              </a:pPr>
              <a:t>7</a:t>
            </a:fld>
            <a:endParaRPr lang="en-US"/>
          </a:p>
        </p:txBody>
      </p:sp>
      <p:sp>
        <p:nvSpPr>
          <p:cNvPr id="7" name="TextBox 6">
            <a:extLst>
              <a:ext uri="{FF2B5EF4-FFF2-40B4-BE49-F238E27FC236}">
                <a16:creationId xmlns:a16="http://schemas.microsoft.com/office/drawing/2014/main" id="{B798BDDB-2EA7-1DBC-826D-E38E573113F9}"/>
              </a:ext>
            </a:extLst>
          </p:cNvPr>
          <p:cNvSpPr txBox="1"/>
          <p:nvPr/>
        </p:nvSpPr>
        <p:spPr>
          <a:xfrm>
            <a:off x="6098146" y="860738"/>
            <a:ext cx="487894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BRIEF HISTORY</a:t>
            </a:r>
          </a:p>
        </p:txBody>
      </p:sp>
    </p:spTree>
    <p:extLst>
      <p:ext uri="{BB962C8B-B14F-4D97-AF65-F5344CB8AC3E}">
        <p14:creationId xmlns:p14="http://schemas.microsoft.com/office/powerpoint/2010/main" val="144485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96F0EA-A6C1-4FB4-94A9-3688E8E5C2D5}"/>
              </a:ext>
            </a:extLst>
          </p:cNvPr>
          <p:cNvSpPr txBox="1"/>
          <p:nvPr/>
        </p:nvSpPr>
        <p:spPr>
          <a:xfrm>
            <a:off x="383005" y="623637"/>
            <a:ext cx="7292283"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               </a:t>
            </a:r>
            <a:r>
              <a:rPr lang="en-US" sz="4000" b="1" u="sng" dirty="0">
                <a:solidFill>
                  <a:schemeClr val="accent3"/>
                </a:solidFill>
              </a:rPr>
              <a:t>WHAT IS BITCOIN?</a:t>
            </a:r>
          </a:p>
          <a:p>
            <a:endParaRPr lang="en-US" dirty="0">
              <a:ea typeface="+mn-lt"/>
              <a:cs typeface="+mn-lt"/>
            </a:endParaRPr>
          </a:p>
          <a:p>
            <a:pPr marL="285750" indent="-285750">
              <a:buFont typeface="Wingdings"/>
              <a:buChar char="q"/>
            </a:pPr>
            <a:r>
              <a:rPr lang="en-US" sz="2000" dirty="0">
                <a:ea typeface="+mn-lt"/>
                <a:cs typeface="+mn-lt"/>
              </a:rPr>
              <a:t>Decentralized digital currency, without a central bank or single administrator.</a:t>
            </a:r>
            <a:endParaRPr lang="en-US" sz="2000" dirty="0"/>
          </a:p>
          <a:p>
            <a:pPr marL="285750" indent="-285750">
              <a:buFont typeface="Wingdings"/>
              <a:buChar char="q"/>
            </a:pPr>
            <a:endParaRPr lang="en-US" sz="2000" dirty="0"/>
          </a:p>
          <a:p>
            <a:endParaRPr lang="en-US" sz="2000" dirty="0"/>
          </a:p>
          <a:p>
            <a:pPr marL="285750" indent="-285750">
              <a:buFont typeface="Wingdings"/>
              <a:buChar char="q"/>
            </a:pPr>
            <a:r>
              <a:rPr lang="en-US" sz="2000" dirty="0"/>
              <a:t>The moment you make such a ledger public, several considerations would come to your mind.</a:t>
            </a:r>
          </a:p>
          <a:p>
            <a:r>
              <a:rPr lang="en-US" sz="2000" dirty="0"/>
              <a:t>            1.  This ledger has to be tamper-proof </a:t>
            </a:r>
          </a:p>
          <a:p>
            <a:r>
              <a:rPr lang="en-US" sz="2000" dirty="0"/>
              <a:t>            2.  Each entry in the ledger is publicly visible.</a:t>
            </a:r>
          </a:p>
          <a:p>
            <a:r>
              <a:rPr lang="en-US" sz="2000" dirty="0"/>
              <a:t>            3.  We will have to figure out how to maintain the anonymity</a:t>
            </a:r>
          </a:p>
          <a:p>
            <a:endParaRPr lang="en-US" sz="2000" dirty="0"/>
          </a:p>
          <a:p>
            <a:endParaRPr lang="en-US" sz="2000" dirty="0"/>
          </a:p>
          <a:p>
            <a:pPr marL="285750" indent="-285750">
              <a:buFont typeface="Wingdings"/>
              <a:buChar char="q"/>
            </a:pPr>
            <a:r>
              <a:rPr lang="en-US" sz="2000" dirty="0"/>
              <a:t>One single ledger is keeping track of each and every transaction in the world, the size of ledger would be another great concern.</a:t>
            </a:r>
            <a:r>
              <a:rPr lang="en-US" dirty="0"/>
              <a:t> </a:t>
            </a:r>
          </a:p>
        </p:txBody>
      </p:sp>
      <p:pic>
        <p:nvPicPr>
          <p:cNvPr id="3" name="Picture 3" descr="Chart&#10;&#10;Description automatically generated">
            <a:extLst>
              <a:ext uri="{FF2B5EF4-FFF2-40B4-BE49-F238E27FC236}">
                <a16:creationId xmlns:a16="http://schemas.microsoft.com/office/drawing/2014/main" id="{BE3FA5C6-0DF9-401B-98FB-938089704229}"/>
              </a:ext>
            </a:extLst>
          </p:cNvPr>
          <p:cNvPicPr>
            <a:picLocks noChangeAspect="1"/>
          </p:cNvPicPr>
          <p:nvPr/>
        </p:nvPicPr>
        <p:blipFill>
          <a:blip r:embed="rId2"/>
          <a:stretch>
            <a:fillRect/>
          </a:stretch>
        </p:blipFill>
        <p:spPr>
          <a:xfrm>
            <a:off x="7745068" y="1203013"/>
            <a:ext cx="3943611" cy="221239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4">
            <a:extLst>
              <a:ext uri="{FF2B5EF4-FFF2-40B4-BE49-F238E27FC236}">
                <a16:creationId xmlns:a16="http://schemas.microsoft.com/office/drawing/2014/main" id="{6F1D9A9A-0806-44B5-B29D-4295B89445C4}"/>
              </a:ext>
            </a:extLst>
          </p:cNvPr>
          <p:cNvPicPr>
            <a:picLocks noChangeAspect="1"/>
          </p:cNvPicPr>
          <p:nvPr/>
        </p:nvPicPr>
        <p:blipFill>
          <a:blip r:embed="rId3"/>
          <a:stretch>
            <a:fillRect/>
          </a:stretch>
        </p:blipFill>
        <p:spPr>
          <a:xfrm>
            <a:off x="7741085" y="3968658"/>
            <a:ext cx="3954049" cy="25845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Slide Number Placeholder 5">
            <a:extLst>
              <a:ext uri="{FF2B5EF4-FFF2-40B4-BE49-F238E27FC236}">
                <a16:creationId xmlns:a16="http://schemas.microsoft.com/office/drawing/2014/main" id="{712CF58C-B002-4C46-B0A7-410D9C793A9E}"/>
              </a:ext>
            </a:extLst>
          </p:cNvPr>
          <p:cNvSpPr>
            <a:spLocks noGrp="1"/>
          </p:cNvSpPr>
          <p:nvPr>
            <p:ph type="sldNum" sz="quarter" idx="12"/>
          </p:nvPr>
        </p:nvSpPr>
        <p:spPr/>
        <p:txBody>
          <a:bodyPr/>
          <a:lstStyle/>
          <a:p>
            <a:fld id="{D57F1E4F-1CFF-5643-939E-217C01CDF565}" type="slidenum">
              <a:rPr lang="en-US" dirty="0"/>
              <a:pPr/>
              <a:t>8</a:t>
            </a:fld>
            <a:endParaRPr lang="en-US"/>
          </a:p>
        </p:txBody>
      </p:sp>
      <p:sp>
        <p:nvSpPr>
          <p:cNvPr id="5" name="Footer Placeholder 4">
            <a:extLst>
              <a:ext uri="{FF2B5EF4-FFF2-40B4-BE49-F238E27FC236}">
                <a16:creationId xmlns:a16="http://schemas.microsoft.com/office/drawing/2014/main" id="{D74E81FD-F754-4310-9C1F-20A8AC363C0C}"/>
              </a:ext>
            </a:extLst>
          </p:cNvPr>
          <p:cNvSpPr>
            <a:spLocks noGrp="1"/>
          </p:cNvSpPr>
          <p:nvPr>
            <p:ph type="ftr" sz="quarter" idx="11"/>
          </p:nvPr>
        </p:nvSpPr>
        <p:spPr>
          <a:xfrm>
            <a:off x="382863" y="6494606"/>
            <a:ext cx="6917210" cy="365125"/>
          </a:xfrm>
        </p:spPr>
        <p:txBody>
          <a:bodyPr/>
          <a:lstStyle/>
          <a:p>
            <a:r>
              <a:rPr lang="en-US"/>
              <a:t>Subhankar Das/9609142622</a:t>
            </a:r>
          </a:p>
        </p:txBody>
      </p:sp>
    </p:spTree>
    <p:extLst>
      <p:ext uri="{BB962C8B-B14F-4D97-AF65-F5344CB8AC3E}">
        <p14:creationId xmlns:p14="http://schemas.microsoft.com/office/powerpoint/2010/main" val="207166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9AA1AD-71CE-4F63-9C60-807334B507C8}"/>
              </a:ext>
            </a:extLst>
          </p:cNvPr>
          <p:cNvSpPr txBox="1"/>
          <p:nvPr/>
        </p:nvSpPr>
        <p:spPr>
          <a:xfrm>
            <a:off x="364463" y="669272"/>
            <a:ext cx="1174394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3"/>
                </a:solidFill>
              </a:rPr>
              <a:t>            </a:t>
            </a:r>
            <a:r>
              <a:rPr lang="en-US" sz="4000" b="1" u="sng" dirty="0">
                <a:solidFill>
                  <a:schemeClr val="accent3"/>
                </a:solidFill>
              </a:rPr>
              <a:t>PUBLIC KEY CRYPTOGRAPHY</a:t>
            </a:r>
          </a:p>
          <a:p>
            <a:endParaRPr lang="en-US" sz="2000" dirty="0"/>
          </a:p>
          <a:p>
            <a:pPr marL="342900" indent="-342900">
              <a:buFont typeface="Wingdings"/>
              <a:buChar char="q"/>
            </a:pPr>
            <a:r>
              <a:rPr lang="en-US" sz="2000" dirty="0"/>
              <a:t>Public Key Cryptography or </a:t>
            </a:r>
            <a:r>
              <a:rPr lang="en-US" sz="2000" b="1" dirty="0"/>
              <a:t>PKI</a:t>
            </a:r>
            <a:r>
              <a:rPr lang="en-US" sz="2000" dirty="0"/>
              <a:t>(</a:t>
            </a:r>
            <a:r>
              <a:rPr lang="en-US" sz="2000" b="1" dirty="0"/>
              <a:t>Public Key Infrastructure</a:t>
            </a:r>
            <a:r>
              <a:rPr lang="en-US" sz="2000" dirty="0"/>
              <a:t>) is also known as asymmetric cryptography. </a:t>
            </a:r>
          </a:p>
          <a:p>
            <a:pPr marL="342900" indent="-342900">
              <a:buFont typeface="Wingdings"/>
              <a:buChar char="q"/>
            </a:pPr>
            <a:endParaRPr lang="en-US" sz="2000" dirty="0"/>
          </a:p>
          <a:p>
            <a:pPr marL="342900" indent="-342900">
              <a:buFont typeface="Wingdings"/>
              <a:buChar char="q"/>
            </a:pPr>
            <a:r>
              <a:rPr lang="en-US" sz="2000" dirty="0"/>
              <a:t>It uses two pairs of keys - Public and Private. A key is a some long binary number. </a:t>
            </a:r>
          </a:p>
          <a:p>
            <a:pPr marL="342900" indent="-342900">
              <a:buFont typeface="Wingdings"/>
              <a:buChar char="q"/>
            </a:pPr>
            <a:endParaRPr lang="en-US" sz="2000" dirty="0"/>
          </a:p>
          <a:p>
            <a:r>
              <a:rPr lang="en-US" sz="2000" dirty="0"/>
              <a:t>    </a:t>
            </a:r>
            <a:r>
              <a:rPr lang="en-US" sz="2000" b="1" dirty="0"/>
              <a:t>1. The public key is distributed worldwide and is truly public as its name suggests. </a:t>
            </a:r>
            <a:endParaRPr lang="en-US" sz="2000" b="1"/>
          </a:p>
          <a:p>
            <a:r>
              <a:rPr lang="en-US" sz="2000" b="1" dirty="0"/>
              <a:t>    2. The private key is to be strictly held private and one should never lose it.</a:t>
            </a:r>
            <a:endParaRPr lang="en-US" sz="2000" b="1"/>
          </a:p>
          <a:p>
            <a:pPr marL="342900" indent="-342900">
              <a:buFont typeface="Wingdings"/>
              <a:buChar char="q"/>
            </a:pPr>
            <a:endParaRPr lang="en-US" sz="2000" dirty="0"/>
          </a:p>
          <a:p>
            <a:pPr marL="342900" indent="-342900">
              <a:buFont typeface="Wingdings"/>
              <a:buChar char="q"/>
            </a:pPr>
            <a:r>
              <a:rPr lang="en-US" sz="2000" dirty="0"/>
              <a:t>If you ever lose the private key to your Bitcoin wallet, the </a:t>
            </a:r>
          </a:p>
          <a:p>
            <a:r>
              <a:rPr lang="en-US" sz="2000" dirty="0"/>
              <a:t>entire contents of your wallets would be instantly vulnerable . </a:t>
            </a:r>
            <a:endParaRPr lang="en-US" dirty="0"/>
          </a:p>
          <a:p>
            <a:pPr marL="342900" indent="-342900">
              <a:buFont typeface="Wingdings"/>
              <a:buChar char="q"/>
            </a:pPr>
            <a:endParaRPr lang="en-US" sz="2000" dirty="0"/>
          </a:p>
          <a:p>
            <a:pPr marL="342900" indent="-342900">
              <a:buFont typeface="Wingdings"/>
              <a:buChar char="q"/>
            </a:pPr>
            <a:r>
              <a:rPr lang="en-US" sz="2000" dirty="0"/>
              <a:t>The PKI accomplices two functions : </a:t>
            </a:r>
          </a:p>
          <a:p>
            <a:r>
              <a:rPr lang="en-US" sz="2000" b="1" dirty="0">
                <a:ea typeface="+mn-lt"/>
                <a:cs typeface="+mn-lt"/>
              </a:rPr>
              <a:t>   1.  Authentication</a:t>
            </a:r>
            <a:endParaRPr lang="en-US" sz="2000" b="1" dirty="0"/>
          </a:p>
          <a:p>
            <a:r>
              <a:rPr lang="en-US" sz="2000" b="1" dirty="0"/>
              <a:t>   2. Message privacy</a:t>
            </a:r>
          </a:p>
        </p:txBody>
      </p:sp>
      <p:pic>
        <p:nvPicPr>
          <p:cNvPr id="3" name="Picture 3" descr="Diagram&#10;&#10;Description automatically generated">
            <a:extLst>
              <a:ext uri="{FF2B5EF4-FFF2-40B4-BE49-F238E27FC236}">
                <a16:creationId xmlns:a16="http://schemas.microsoft.com/office/drawing/2014/main" id="{62FB961E-582E-4857-8878-6ABFF6CCE54D}"/>
              </a:ext>
            </a:extLst>
          </p:cNvPr>
          <p:cNvPicPr>
            <a:picLocks noChangeAspect="1"/>
          </p:cNvPicPr>
          <p:nvPr/>
        </p:nvPicPr>
        <p:blipFill rotWithShape="1">
          <a:blip r:embed="rId2"/>
          <a:srcRect l="8745" t="16964" r="4373" b="3869"/>
          <a:stretch/>
        </p:blipFill>
        <p:spPr>
          <a:xfrm>
            <a:off x="6929201" y="3642626"/>
            <a:ext cx="5101995" cy="297701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Slide Number Placeholder 4">
            <a:extLst>
              <a:ext uri="{FF2B5EF4-FFF2-40B4-BE49-F238E27FC236}">
                <a16:creationId xmlns:a16="http://schemas.microsoft.com/office/drawing/2014/main" id="{9E5B2A4D-7FFB-4322-83D9-0D5ED207075D}"/>
              </a:ext>
            </a:extLst>
          </p:cNvPr>
          <p:cNvSpPr>
            <a:spLocks noGrp="1"/>
          </p:cNvSpPr>
          <p:nvPr>
            <p:ph type="sldNum" sz="quarter" idx="12"/>
          </p:nvPr>
        </p:nvSpPr>
        <p:spPr/>
        <p:txBody>
          <a:bodyPr/>
          <a:lstStyle/>
          <a:p>
            <a:fld id="{D57F1E4F-1CFF-5643-939E-217C01CDF565}" type="slidenum">
              <a:rPr lang="en-US" dirty="0"/>
              <a:pPr/>
              <a:t>9</a:t>
            </a:fld>
            <a:endParaRPr lang="en-US"/>
          </a:p>
        </p:txBody>
      </p:sp>
      <p:sp>
        <p:nvSpPr>
          <p:cNvPr id="4" name="Footer Placeholder 3">
            <a:extLst>
              <a:ext uri="{FF2B5EF4-FFF2-40B4-BE49-F238E27FC236}">
                <a16:creationId xmlns:a16="http://schemas.microsoft.com/office/drawing/2014/main" id="{C6BD76B7-DC88-4EC6-A0A3-3A0A4F026620}"/>
              </a:ext>
            </a:extLst>
          </p:cNvPr>
          <p:cNvSpPr>
            <a:spLocks noGrp="1"/>
          </p:cNvSpPr>
          <p:nvPr>
            <p:ph type="ftr" sz="quarter" idx="11"/>
          </p:nvPr>
        </p:nvSpPr>
        <p:spPr>
          <a:xfrm>
            <a:off x="361987" y="6494605"/>
            <a:ext cx="6917210" cy="365125"/>
          </a:xfrm>
        </p:spPr>
        <p:txBody>
          <a:bodyPr/>
          <a:lstStyle/>
          <a:p>
            <a:r>
              <a:rPr lang="en-US"/>
              <a:t>Subhankar Das/9609142622</a:t>
            </a:r>
          </a:p>
        </p:txBody>
      </p:sp>
    </p:spTree>
    <p:extLst>
      <p:ext uri="{BB962C8B-B14F-4D97-AF65-F5344CB8AC3E}">
        <p14:creationId xmlns:p14="http://schemas.microsoft.com/office/powerpoint/2010/main" val="385586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Dividend</vt:lpstr>
      <vt:lpstr>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1222</cp:revision>
  <dcterms:created xsi:type="dcterms:W3CDTF">2021-11-07T15:04:59Z</dcterms:created>
  <dcterms:modified xsi:type="dcterms:W3CDTF">2022-11-30T08:28:21Z</dcterms:modified>
</cp:coreProperties>
</file>